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1"/>
  </p:notesMasterIdLst>
  <p:sldIdLst>
    <p:sldId id="400" r:id="rId2"/>
    <p:sldId id="576" r:id="rId3"/>
    <p:sldId id="620" r:id="rId4"/>
    <p:sldId id="577" r:id="rId5"/>
    <p:sldId id="580" r:id="rId6"/>
    <p:sldId id="619" r:id="rId7"/>
    <p:sldId id="621" r:id="rId8"/>
    <p:sldId id="618" r:id="rId9"/>
    <p:sldId id="581" r:id="rId10"/>
    <p:sldId id="622" r:id="rId11"/>
    <p:sldId id="628" r:id="rId12"/>
    <p:sldId id="623" r:id="rId13"/>
    <p:sldId id="626" r:id="rId14"/>
    <p:sldId id="627" r:id="rId15"/>
    <p:sldId id="612" r:id="rId16"/>
    <p:sldId id="584" r:id="rId17"/>
    <p:sldId id="585" r:id="rId18"/>
    <p:sldId id="586" r:id="rId19"/>
    <p:sldId id="587" r:id="rId20"/>
    <p:sldId id="588" r:id="rId21"/>
    <p:sldId id="589" r:id="rId22"/>
    <p:sldId id="590" r:id="rId23"/>
    <p:sldId id="592" r:id="rId24"/>
    <p:sldId id="613" r:id="rId25"/>
    <p:sldId id="593" r:id="rId26"/>
    <p:sldId id="594" r:id="rId27"/>
    <p:sldId id="595" r:id="rId28"/>
    <p:sldId id="596" r:id="rId29"/>
    <p:sldId id="614" r:id="rId30"/>
    <p:sldId id="597" r:id="rId31"/>
    <p:sldId id="598" r:id="rId32"/>
    <p:sldId id="599" r:id="rId33"/>
    <p:sldId id="600" r:id="rId34"/>
    <p:sldId id="601" r:id="rId35"/>
    <p:sldId id="602" r:id="rId36"/>
    <p:sldId id="604" r:id="rId37"/>
    <p:sldId id="605" r:id="rId38"/>
    <p:sldId id="616" r:id="rId39"/>
    <p:sldId id="610"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76"/>
  </p:normalViewPr>
  <p:slideViewPr>
    <p:cSldViewPr snapToGrid="0" snapToObjects="1">
      <p:cViewPr varScale="1">
        <p:scale>
          <a:sx n="86" d="100"/>
          <a:sy n="86" d="100"/>
        </p:scale>
        <p:origin x="27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6C93C6-0A0A-1247-B7F2-C210A6667B0D}" type="datetimeFigureOut">
              <a:rPr lang="en-US" smtClean="0"/>
              <a:t>9/3/2019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403678-E4C7-BF49-8905-B9D33A381DC1}" type="slidenum">
              <a:rPr lang="en-US" smtClean="0"/>
              <a:t>‹#›</a:t>
            </a:fld>
            <a:endParaRPr lang="en-US"/>
          </a:p>
        </p:txBody>
      </p:sp>
    </p:spTree>
    <p:extLst>
      <p:ext uri="{BB962C8B-B14F-4D97-AF65-F5344CB8AC3E}">
        <p14:creationId xmlns:p14="http://schemas.microsoft.com/office/powerpoint/2010/main" val="3358566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C043217-C34C-4E52-A89C-9355539AFCCC}" type="slidenum">
              <a:rPr lang="en-US" smtClean="0"/>
              <a:pPr>
                <a:defRPr/>
              </a:pPr>
              <a:t>2</a:t>
            </a:fld>
            <a:endParaRPr lang="en-US"/>
          </a:p>
        </p:txBody>
      </p:sp>
    </p:spTree>
    <p:extLst>
      <p:ext uri="{BB962C8B-B14F-4D97-AF65-F5344CB8AC3E}">
        <p14:creationId xmlns:p14="http://schemas.microsoft.com/office/powerpoint/2010/main" val="1580397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p:spPr>
        <p:txBody>
          <a:bodyPr/>
          <a:lstStyle/>
          <a:p>
            <a:endParaRPr lang="en-US"/>
          </a:p>
        </p:txBody>
      </p:sp>
      <p:sp>
        <p:nvSpPr>
          <p:cNvPr id="25604" name="Slide Number Placeholder 3"/>
          <p:cNvSpPr>
            <a:spLocks noGrp="1"/>
          </p:cNvSpPr>
          <p:nvPr>
            <p:ph type="sldNum" sz="quarter" idx="5"/>
          </p:nvPr>
        </p:nvSpPr>
        <p:spPr>
          <a:noFill/>
        </p:spPr>
        <p:txBody>
          <a:bodyPr/>
          <a:lstStyle/>
          <a:p>
            <a:fld id="{5B65D67D-B1F6-43C9-A9F1-BBD0026AFC22}" type="slidenum">
              <a:rPr lang="en-US" smtClean="0"/>
              <a:pPr/>
              <a:t>30</a:t>
            </a:fld>
            <a:endParaRPr lang="en-US"/>
          </a:p>
        </p:txBody>
      </p:sp>
    </p:spTree>
    <p:extLst>
      <p:ext uri="{BB962C8B-B14F-4D97-AF65-F5344CB8AC3E}">
        <p14:creationId xmlns:p14="http://schemas.microsoft.com/office/powerpoint/2010/main" val="169581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p:spPr>
        <p:txBody>
          <a:bodyPr/>
          <a:lstStyle/>
          <a:p>
            <a:endParaRPr lang="en-US"/>
          </a:p>
        </p:txBody>
      </p:sp>
      <p:sp>
        <p:nvSpPr>
          <p:cNvPr id="25604" name="Slide Number Placeholder 3"/>
          <p:cNvSpPr>
            <a:spLocks noGrp="1"/>
          </p:cNvSpPr>
          <p:nvPr>
            <p:ph type="sldNum" sz="quarter" idx="5"/>
          </p:nvPr>
        </p:nvSpPr>
        <p:spPr>
          <a:noFill/>
        </p:spPr>
        <p:txBody>
          <a:bodyPr/>
          <a:lstStyle/>
          <a:p>
            <a:fld id="{5B65D67D-B1F6-43C9-A9F1-BBD0026AFC22}" type="slidenum">
              <a:rPr lang="en-US" smtClean="0"/>
              <a:pPr/>
              <a:t>31</a:t>
            </a:fld>
            <a:endParaRPr lang="en-US"/>
          </a:p>
        </p:txBody>
      </p:sp>
    </p:spTree>
    <p:extLst>
      <p:ext uri="{BB962C8B-B14F-4D97-AF65-F5344CB8AC3E}">
        <p14:creationId xmlns:p14="http://schemas.microsoft.com/office/powerpoint/2010/main" val="3083011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p:spPr>
        <p:txBody>
          <a:bodyPr/>
          <a:lstStyle/>
          <a:p>
            <a:endParaRPr lang="en-US"/>
          </a:p>
        </p:txBody>
      </p:sp>
      <p:sp>
        <p:nvSpPr>
          <p:cNvPr id="25604" name="Slide Number Placeholder 3"/>
          <p:cNvSpPr>
            <a:spLocks noGrp="1"/>
          </p:cNvSpPr>
          <p:nvPr>
            <p:ph type="sldNum" sz="quarter" idx="5"/>
          </p:nvPr>
        </p:nvSpPr>
        <p:spPr>
          <a:noFill/>
        </p:spPr>
        <p:txBody>
          <a:bodyPr/>
          <a:lstStyle/>
          <a:p>
            <a:fld id="{5B65D67D-B1F6-43C9-A9F1-BBD0026AFC22}" type="slidenum">
              <a:rPr lang="en-US" smtClean="0"/>
              <a:pPr/>
              <a:t>32</a:t>
            </a:fld>
            <a:endParaRPr lang="en-US"/>
          </a:p>
        </p:txBody>
      </p:sp>
    </p:spTree>
    <p:extLst>
      <p:ext uri="{BB962C8B-B14F-4D97-AF65-F5344CB8AC3E}">
        <p14:creationId xmlns:p14="http://schemas.microsoft.com/office/powerpoint/2010/main" val="2751405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p:spPr>
        <p:txBody>
          <a:bodyPr/>
          <a:lstStyle/>
          <a:p>
            <a:endParaRPr lang="en-US"/>
          </a:p>
        </p:txBody>
      </p:sp>
      <p:sp>
        <p:nvSpPr>
          <p:cNvPr id="25604" name="Slide Number Placeholder 3"/>
          <p:cNvSpPr>
            <a:spLocks noGrp="1"/>
          </p:cNvSpPr>
          <p:nvPr>
            <p:ph type="sldNum" sz="quarter" idx="5"/>
          </p:nvPr>
        </p:nvSpPr>
        <p:spPr>
          <a:noFill/>
        </p:spPr>
        <p:txBody>
          <a:bodyPr/>
          <a:lstStyle/>
          <a:p>
            <a:fld id="{5B65D67D-B1F6-43C9-A9F1-BBD0026AFC22}" type="slidenum">
              <a:rPr lang="en-US" smtClean="0"/>
              <a:pPr/>
              <a:t>33</a:t>
            </a:fld>
            <a:endParaRPr lang="en-US"/>
          </a:p>
        </p:txBody>
      </p:sp>
    </p:spTree>
    <p:extLst>
      <p:ext uri="{BB962C8B-B14F-4D97-AF65-F5344CB8AC3E}">
        <p14:creationId xmlns:p14="http://schemas.microsoft.com/office/powerpoint/2010/main" val="10185073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p:spPr>
        <p:txBody>
          <a:bodyPr/>
          <a:lstStyle/>
          <a:p>
            <a:endParaRPr lang="en-US"/>
          </a:p>
        </p:txBody>
      </p:sp>
      <p:sp>
        <p:nvSpPr>
          <p:cNvPr id="25604" name="Slide Number Placeholder 3"/>
          <p:cNvSpPr>
            <a:spLocks noGrp="1"/>
          </p:cNvSpPr>
          <p:nvPr>
            <p:ph type="sldNum" sz="quarter" idx="5"/>
          </p:nvPr>
        </p:nvSpPr>
        <p:spPr>
          <a:noFill/>
        </p:spPr>
        <p:txBody>
          <a:bodyPr/>
          <a:lstStyle/>
          <a:p>
            <a:fld id="{5B65D67D-B1F6-43C9-A9F1-BBD0026AFC22}" type="slidenum">
              <a:rPr lang="en-US" smtClean="0"/>
              <a:pPr/>
              <a:t>34</a:t>
            </a:fld>
            <a:endParaRPr lang="en-US"/>
          </a:p>
        </p:txBody>
      </p:sp>
    </p:spTree>
    <p:extLst>
      <p:ext uri="{BB962C8B-B14F-4D97-AF65-F5344CB8AC3E}">
        <p14:creationId xmlns:p14="http://schemas.microsoft.com/office/powerpoint/2010/main" val="4819063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C043217-C34C-4E52-A89C-9355539AFCCC}" type="slidenum">
              <a:rPr lang="en-US" smtClean="0"/>
              <a:pPr>
                <a:defRPr/>
              </a:pPr>
              <a:t>35</a:t>
            </a:fld>
            <a:endParaRPr lang="en-US"/>
          </a:p>
        </p:txBody>
      </p:sp>
    </p:spTree>
    <p:extLst>
      <p:ext uri="{BB962C8B-B14F-4D97-AF65-F5344CB8AC3E}">
        <p14:creationId xmlns:p14="http://schemas.microsoft.com/office/powerpoint/2010/main" val="25252056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C043217-C34C-4E52-A89C-9355539AFCCC}" type="slidenum">
              <a:rPr lang="en-US" smtClean="0"/>
              <a:pPr>
                <a:defRPr/>
              </a:pPr>
              <a:t>36</a:t>
            </a:fld>
            <a:endParaRPr lang="en-US"/>
          </a:p>
        </p:txBody>
      </p:sp>
    </p:spTree>
    <p:extLst>
      <p:ext uri="{BB962C8B-B14F-4D97-AF65-F5344CB8AC3E}">
        <p14:creationId xmlns:p14="http://schemas.microsoft.com/office/powerpoint/2010/main" val="3593175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C043217-C34C-4E52-A89C-9355539AFCCC}" type="slidenum">
              <a:rPr lang="en-US" smtClean="0"/>
              <a:pPr>
                <a:defRPr/>
              </a:pPr>
              <a:t>4</a:t>
            </a:fld>
            <a:endParaRPr lang="en-US"/>
          </a:p>
        </p:txBody>
      </p:sp>
    </p:spTree>
    <p:extLst>
      <p:ext uri="{BB962C8B-B14F-4D97-AF65-F5344CB8AC3E}">
        <p14:creationId xmlns:p14="http://schemas.microsoft.com/office/powerpoint/2010/main" val="1425563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p:spPr>
        <p:txBody>
          <a:bodyPr/>
          <a:lstStyle/>
          <a:p>
            <a:endParaRPr lang="en-US"/>
          </a:p>
        </p:txBody>
      </p:sp>
      <p:sp>
        <p:nvSpPr>
          <p:cNvPr id="24580" name="Slide Number Placeholder 3"/>
          <p:cNvSpPr>
            <a:spLocks noGrp="1"/>
          </p:cNvSpPr>
          <p:nvPr>
            <p:ph type="sldNum" sz="quarter" idx="5"/>
          </p:nvPr>
        </p:nvSpPr>
        <p:spPr>
          <a:noFill/>
        </p:spPr>
        <p:txBody>
          <a:bodyPr/>
          <a:lstStyle/>
          <a:p>
            <a:fld id="{B65B56BF-0C62-4001-A719-7ACF0CCE55FB}" type="slidenum">
              <a:rPr lang="en-US" smtClean="0"/>
              <a:pPr/>
              <a:t>9</a:t>
            </a:fld>
            <a:endParaRPr lang="en-US"/>
          </a:p>
        </p:txBody>
      </p:sp>
    </p:spTree>
    <p:extLst>
      <p:ext uri="{BB962C8B-B14F-4D97-AF65-F5344CB8AC3E}">
        <p14:creationId xmlns:p14="http://schemas.microsoft.com/office/powerpoint/2010/main" val="1339344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p:spPr>
        <p:txBody>
          <a:bodyPr/>
          <a:lstStyle/>
          <a:p>
            <a:endParaRPr lang="en-US"/>
          </a:p>
        </p:txBody>
      </p:sp>
      <p:sp>
        <p:nvSpPr>
          <p:cNvPr id="24580" name="Slide Number Placeholder 3"/>
          <p:cNvSpPr>
            <a:spLocks noGrp="1"/>
          </p:cNvSpPr>
          <p:nvPr>
            <p:ph type="sldNum" sz="quarter" idx="5"/>
          </p:nvPr>
        </p:nvSpPr>
        <p:spPr>
          <a:noFill/>
        </p:spPr>
        <p:txBody>
          <a:bodyPr/>
          <a:lstStyle/>
          <a:p>
            <a:fld id="{B65B56BF-0C62-4001-A719-7ACF0CCE55FB}" type="slidenum">
              <a:rPr lang="en-US" smtClean="0"/>
              <a:pPr/>
              <a:t>16</a:t>
            </a:fld>
            <a:endParaRPr lang="en-US"/>
          </a:p>
        </p:txBody>
      </p:sp>
    </p:spTree>
    <p:extLst>
      <p:ext uri="{BB962C8B-B14F-4D97-AF65-F5344CB8AC3E}">
        <p14:creationId xmlns:p14="http://schemas.microsoft.com/office/powerpoint/2010/main" val="1315978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p:spPr>
        <p:txBody>
          <a:bodyPr/>
          <a:lstStyle/>
          <a:p>
            <a:endParaRPr lang="en-US"/>
          </a:p>
        </p:txBody>
      </p:sp>
      <p:sp>
        <p:nvSpPr>
          <p:cNvPr id="24580" name="Slide Number Placeholder 3"/>
          <p:cNvSpPr>
            <a:spLocks noGrp="1"/>
          </p:cNvSpPr>
          <p:nvPr>
            <p:ph type="sldNum" sz="quarter" idx="5"/>
          </p:nvPr>
        </p:nvSpPr>
        <p:spPr>
          <a:noFill/>
        </p:spPr>
        <p:txBody>
          <a:bodyPr/>
          <a:lstStyle/>
          <a:p>
            <a:fld id="{B65B56BF-0C62-4001-A719-7ACF0CCE55FB}" type="slidenum">
              <a:rPr lang="en-US" smtClean="0"/>
              <a:pPr/>
              <a:t>17</a:t>
            </a:fld>
            <a:endParaRPr lang="en-US"/>
          </a:p>
        </p:txBody>
      </p:sp>
    </p:spTree>
    <p:extLst>
      <p:ext uri="{BB962C8B-B14F-4D97-AF65-F5344CB8AC3E}">
        <p14:creationId xmlns:p14="http://schemas.microsoft.com/office/powerpoint/2010/main" val="3864720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p:spPr>
        <p:txBody>
          <a:bodyPr/>
          <a:lstStyle/>
          <a:p>
            <a:endParaRPr lang="en-US"/>
          </a:p>
        </p:txBody>
      </p:sp>
      <p:sp>
        <p:nvSpPr>
          <p:cNvPr id="24580" name="Slide Number Placeholder 3"/>
          <p:cNvSpPr>
            <a:spLocks noGrp="1"/>
          </p:cNvSpPr>
          <p:nvPr>
            <p:ph type="sldNum" sz="quarter" idx="5"/>
          </p:nvPr>
        </p:nvSpPr>
        <p:spPr>
          <a:noFill/>
        </p:spPr>
        <p:txBody>
          <a:bodyPr/>
          <a:lstStyle/>
          <a:p>
            <a:fld id="{B65B56BF-0C62-4001-A719-7ACF0CCE55FB}" type="slidenum">
              <a:rPr lang="en-US" smtClean="0"/>
              <a:pPr/>
              <a:t>23</a:t>
            </a:fld>
            <a:endParaRPr lang="en-US"/>
          </a:p>
        </p:txBody>
      </p:sp>
    </p:spTree>
    <p:extLst>
      <p:ext uri="{BB962C8B-B14F-4D97-AF65-F5344CB8AC3E}">
        <p14:creationId xmlns:p14="http://schemas.microsoft.com/office/powerpoint/2010/main" val="3604101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p:spPr>
        <p:txBody>
          <a:bodyPr/>
          <a:lstStyle/>
          <a:p>
            <a:endParaRPr lang="en-US"/>
          </a:p>
        </p:txBody>
      </p:sp>
      <p:sp>
        <p:nvSpPr>
          <p:cNvPr id="25604" name="Slide Number Placeholder 3"/>
          <p:cNvSpPr>
            <a:spLocks noGrp="1"/>
          </p:cNvSpPr>
          <p:nvPr>
            <p:ph type="sldNum" sz="quarter" idx="5"/>
          </p:nvPr>
        </p:nvSpPr>
        <p:spPr>
          <a:noFill/>
        </p:spPr>
        <p:txBody>
          <a:bodyPr/>
          <a:lstStyle/>
          <a:p>
            <a:fld id="{5B65D67D-B1F6-43C9-A9F1-BBD0026AFC22}" type="slidenum">
              <a:rPr lang="en-US" smtClean="0"/>
              <a:pPr/>
              <a:t>25</a:t>
            </a:fld>
            <a:endParaRPr lang="en-US"/>
          </a:p>
        </p:txBody>
      </p:sp>
    </p:spTree>
    <p:extLst>
      <p:ext uri="{BB962C8B-B14F-4D97-AF65-F5344CB8AC3E}">
        <p14:creationId xmlns:p14="http://schemas.microsoft.com/office/powerpoint/2010/main" val="1115764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p:spPr>
        <p:txBody>
          <a:bodyPr/>
          <a:lstStyle/>
          <a:p>
            <a:endParaRPr lang="en-US"/>
          </a:p>
        </p:txBody>
      </p:sp>
      <p:sp>
        <p:nvSpPr>
          <p:cNvPr id="25604" name="Slide Number Placeholder 3"/>
          <p:cNvSpPr>
            <a:spLocks noGrp="1"/>
          </p:cNvSpPr>
          <p:nvPr>
            <p:ph type="sldNum" sz="quarter" idx="5"/>
          </p:nvPr>
        </p:nvSpPr>
        <p:spPr>
          <a:noFill/>
        </p:spPr>
        <p:txBody>
          <a:bodyPr/>
          <a:lstStyle/>
          <a:p>
            <a:fld id="{5B65D67D-B1F6-43C9-A9F1-BBD0026AFC22}" type="slidenum">
              <a:rPr lang="en-US" smtClean="0"/>
              <a:pPr/>
              <a:t>26</a:t>
            </a:fld>
            <a:endParaRPr lang="en-US"/>
          </a:p>
        </p:txBody>
      </p:sp>
    </p:spTree>
    <p:extLst>
      <p:ext uri="{BB962C8B-B14F-4D97-AF65-F5344CB8AC3E}">
        <p14:creationId xmlns:p14="http://schemas.microsoft.com/office/powerpoint/2010/main" val="3757642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p:spPr>
        <p:txBody>
          <a:bodyPr/>
          <a:lstStyle/>
          <a:p>
            <a:endParaRPr lang="en-US"/>
          </a:p>
        </p:txBody>
      </p:sp>
      <p:sp>
        <p:nvSpPr>
          <p:cNvPr id="25604" name="Slide Number Placeholder 3"/>
          <p:cNvSpPr>
            <a:spLocks noGrp="1"/>
          </p:cNvSpPr>
          <p:nvPr>
            <p:ph type="sldNum" sz="quarter" idx="5"/>
          </p:nvPr>
        </p:nvSpPr>
        <p:spPr>
          <a:noFill/>
        </p:spPr>
        <p:txBody>
          <a:bodyPr/>
          <a:lstStyle/>
          <a:p>
            <a:fld id="{5B65D67D-B1F6-43C9-A9F1-BBD0026AFC22}" type="slidenum">
              <a:rPr lang="en-US" smtClean="0"/>
              <a:pPr/>
              <a:t>28</a:t>
            </a:fld>
            <a:endParaRPr lang="en-US"/>
          </a:p>
        </p:txBody>
      </p:sp>
    </p:spTree>
    <p:extLst>
      <p:ext uri="{BB962C8B-B14F-4D97-AF65-F5344CB8AC3E}">
        <p14:creationId xmlns:p14="http://schemas.microsoft.com/office/powerpoint/2010/main" val="1846189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B42921D-DE68-5D47-8E88-FCCFAC4B3010}" type="datetimeFigureOut">
              <a:rPr lang="en-US" smtClean="0"/>
              <a:t>9/3/2019</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6D8FFA8A-DF43-FF4E-87B0-F97E082CF835}" type="slidenum">
              <a:rPr lang="en-US" smtClean="0"/>
              <a:t>‹#›</a:t>
            </a:fld>
            <a:endParaRPr lang="en-US"/>
          </a:p>
        </p:txBody>
      </p:sp>
    </p:spTree>
    <p:extLst>
      <p:ext uri="{BB962C8B-B14F-4D97-AF65-F5344CB8AC3E}">
        <p14:creationId xmlns:p14="http://schemas.microsoft.com/office/powerpoint/2010/main" val="1814071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B42921D-DE68-5D47-8E88-FCCFAC4B3010}" type="datetimeFigureOut">
              <a:rPr lang="en-US" smtClean="0"/>
              <a:t>9/3/2019</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8FFA8A-DF43-FF4E-87B0-F97E082CF835}" type="slidenum">
              <a:rPr lang="en-US" smtClean="0"/>
              <a:t>‹#›</a:t>
            </a:fld>
            <a:endParaRPr lang="en-US"/>
          </a:p>
        </p:txBody>
      </p:sp>
    </p:spTree>
    <p:extLst>
      <p:ext uri="{BB962C8B-B14F-4D97-AF65-F5344CB8AC3E}">
        <p14:creationId xmlns:p14="http://schemas.microsoft.com/office/powerpoint/2010/main" val="4019074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B42921D-DE68-5D47-8E88-FCCFAC4B3010}" type="datetimeFigureOut">
              <a:rPr lang="en-US" smtClean="0"/>
              <a:t>9/3/2019</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8FFA8A-DF43-FF4E-87B0-F97E082CF835}"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1871539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CB42921D-DE68-5D47-8E88-FCCFAC4B3010}" type="datetimeFigureOut">
              <a:rPr lang="en-US" smtClean="0"/>
              <a:t>9/3/2019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8FFA8A-DF43-FF4E-87B0-F97E082CF835}" type="slidenum">
              <a:rPr lang="en-US" smtClean="0"/>
              <a:t>‹#›</a:t>
            </a:fld>
            <a:endParaRPr lang="en-US"/>
          </a:p>
        </p:txBody>
      </p:sp>
    </p:spTree>
    <p:extLst>
      <p:ext uri="{BB962C8B-B14F-4D97-AF65-F5344CB8AC3E}">
        <p14:creationId xmlns:p14="http://schemas.microsoft.com/office/powerpoint/2010/main" val="35084714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CB42921D-DE68-5D47-8E88-FCCFAC4B3010}" type="datetimeFigureOut">
              <a:rPr lang="en-US" smtClean="0"/>
              <a:t>9/3/2019</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8FFA8A-DF43-FF4E-87B0-F97E082CF835}"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5425262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CB42921D-DE68-5D47-8E88-FCCFAC4B3010}" type="datetimeFigureOut">
              <a:rPr lang="en-US" smtClean="0"/>
              <a:t>9/3/2019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8FFA8A-DF43-FF4E-87B0-F97E082CF835}" type="slidenum">
              <a:rPr lang="en-US" smtClean="0"/>
              <a:t>‹#›</a:t>
            </a:fld>
            <a:endParaRPr lang="en-US"/>
          </a:p>
        </p:txBody>
      </p:sp>
    </p:spTree>
    <p:extLst>
      <p:ext uri="{BB962C8B-B14F-4D97-AF65-F5344CB8AC3E}">
        <p14:creationId xmlns:p14="http://schemas.microsoft.com/office/powerpoint/2010/main" val="26844387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42921D-DE68-5D47-8E88-FCCFAC4B3010}" type="datetimeFigureOut">
              <a:rPr lang="en-US" smtClean="0"/>
              <a:t>9/3/2019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8FFA8A-DF43-FF4E-87B0-F97E082CF835}" type="slidenum">
              <a:rPr lang="en-US" smtClean="0"/>
              <a:t>‹#›</a:t>
            </a:fld>
            <a:endParaRPr lang="en-US"/>
          </a:p>
        </p:txBody>
      </p:sp>
    </p:spTree>
    <p:extLst>
      <p:ext uri="{BB962C8B-B14F-4D97-AF65-F5344CB8AC3E}">
        <p14:creationId xmlns:p14="http://schemas.microsoft.com/office/powerpoint/2010/main" val="23489650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42921D-DE68-5D47-8E88-FCCFAC4B3010}" type="datetimeFigureOut">
              <a:rPr lang="en-US" smtClean="0"/>
              <a:t>9/3/2019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8FFA8A-DF43-FF4E-87B0-F97E082CF835}" type="slidenum">
              <a:rPr lang="en-US" smtClean="0"/>
              <a:t>‹#›</a:t>
            </a:fld>
            <a:endParaRPr lang="en-US"/>
          </a:p>
        </p:txBody>
      </p:sp>
    </p:spTree>
    <p:extLst>
      <p:ext uri="{BB962C8B-B14F-4D97-AF65-F5344CB8AC3E}">
        <p14:creationId xmlns:p14="http://schemas.microsoft.com/office/powerpoint/2010/main" val="1857546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42921D-DE68-5D47-8E88-FCCFAC4B3010}" type="datetimeFigureOut">
              <a:rPr lang="en-US" smtClean="0"/>
              <a:t>9/3/2019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8FFA8A-DF43-FF4E-87B0-F97E082CF835}" type="slidenum">
              <a:rPr lang="en-US" smtClean="0"/>
              <a:t>‹#›</a:t>
            </a:fld>
            <a:endParaRPr lang="en-US"/>
          </a:p>
        </p:txBody>
      </p:sp>
    </p:spTree>
    <p:extLst>
      <p:ext uri="{BB962C8B-B14F-4D97-AF65-F5344CB8AC3E}">
        <p14:creationId xmlns:p14="http://schemas.microsoft.com/office/powerpoint/2010/main" val="5156083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B42921D-DE68-5D47-8E88-FCCFAC4B3010}" type="datetimeFigureOut">
              <a:rPr lang="en-US" smtClean="0"/>
              <a:t>9/3/2019</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8FFA8A-DF43-FF4E-87B0-F97E082CF835}" type="slidenum">
              <a:rPr lang="en-US" smtClean="0"/>
              <a:t>‹#›</a:t>
            </a:fld>
            <a:endParaRPr lang="en-US"/>
          </a:p>
        </p:txBody>
      </p:sp>
    </p:spTree>
    <p:extLst>
      <p:ext uri="{BB962C8B-B14F-4D97-AF65-F5344CB8AC3E}">
        <p14:creationId xmlns:p14="http://schemas.microsoft.com/office/powerpoint/2010/main" val="1540441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B42921D-DE68-5D47-8E88-FCCFAC4B3010}" type="datetimeFigureOut">
              <a:rPr lang="en-US" smtClean="0"/>
              <a:t>9/3/2019</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6D8FFA8A-DF43-FF4E-87B0-F97E082CF835}" type="slidenum">
              <a:rPr lang="en-US" smtClean="0"/>
              <a:t>‹#›</a:t>
            </a:fld>
            <a:endParaRPr lang="en-US"/>
          </a:p>
        </p:txBody>
      </p:sp>
    </p:spTree>
    <p:extLst>
      <p:ext uri="{BB962C8B-B14F-4D97-AF65-F5344CB8AC3E}">
        <p14:creationId xmlns:p14="http://schemas.microsoft.com/office/powerpoint/2010/main" val="3601455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B42921D-DE68-5D47-8E88-FCCFAC4B3010}" type="datetimeFigureOut">
              <a:rPr lang="en-US" smtClean="0"/>
              <a:t>9/3/2019</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D8FFA8A-DF43-FF4E-87B0-F97E082CF835}" type="slidenum">
              <a:rPr lang="en-US" smtClean="0"/>
              <a:t>‹#›</a:t>
            </a:fld>
            <a:endParaRPr lang="en-US"/>
          </a:p>
        </p:txBody>
      </p:sp>
    </p:spTree>
    <p:extLst>
      <p:ext uri="{BB962C8B-B14F-4D97-AF65-F5344CB8AC3E}">
        <p14:creationId xmlns:p14="http://schemas.microsoft.com/office/powerpoint/2010/main" val="2495961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B42921D-DE68-5D47-8E88-FCCFAC4B3010}" type="datetimeFigureOut">
              <a:rPr lang="en-US" smtClean="0"/>
              <a:t>9/3/2019</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D8FFA8A-DF43-FF4E-87B0-F97E082CF835}" type="slidenum">
              <a:rPr lang="en-US" smtClean="0"/>
              <a:t>‹#›</a:t>
            </a:fld>
            <a:endParaRPr lang="en-US"/>
          </a:p>
        </p:txBody>
      </p:sp>
    </p:spTree>
    <p:extLst>
      <p:ext uri="{BB962C8B-B14F-4D97-AF65-F5344CB8AC3E}">
        <p14:creationId xmlns:p14="http://schemas.microsoft.com/office/powerpoint/2010/main" val="1758144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42921D-DE68-5D47-8E88-FCCFAC4B3010}" type="datetimeFigureOut">
              <a:rPr lang="en-US" smtClean="0"/>
              <a:t>9/3/2019</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D8FFA8A-DF43-FF4E-87B0-F97E082CF835}" type="slidenum">
              <a:rPr lang="en-US" smtClean="0"/>
              <a:t>‹#›</a:t>
            </a:fld>
            <a:endParaRPr lang="en-US"/>
          </a:p>
        </p:txBody>
      </p:sp>
    </p:spTree>
    <p:extLst>
      <p:ext uri="{BB962C8B-B14F-4D97-AF65-F5344CB8AC3E}">
        <p14:creationId xmlns:p14="http://schemas.microsoft.com/office/powerpoint/2010/main" val="31098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B42921D-DE68-5D47-8E88-FCCFAC4B3010}" type="datetimeFigureOut">
              <a:rPr lang="en-US" smtClean="0"/>
              <a:t>9/3/2019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D8FFA8A-DF43-FF4E-87B0-F97E082CF835}" type="slidenum">
              <a:rPr lang="en-US" smtClean="0"/>
              <a:t>‹#›</a:t>
            </a:fld>
            <a:endParaRPr lang="en-US"/>
          </a:p>
        </p:txBody>
      </p:sp>
    </p:spTree>
    <p:extLst>
      <p:ext uri="{BB962C8B-B14F-4D97-AF65-F5344CB8AC3E}">
        <p14:creationId xmlns:p14="http://schemas.microsoft.com/office/powerpoint/2010/main" val="34909373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B42921D-DE68-5D47-8E88-FCCFAC4B3010}" type="datetimeFigureOut">
              <a:rPr lang="en-US" smtClean="0"/>
              <a:t>9/3/2019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8FFA8A-DF43-FF4E-87B0-F97E082CF835}" type="slidenum">
              <a:rPr lang="en-US" smtClean="0"/>
              <a:t>‹#›</a:t>
            </a:fld>
            <a:endParaRPr lang="en-US"/>
          </a:p>
        </p:txBody>
      </p:sp>
    </p:spTree>
    <p:extLst>
      <p:ext uri="{BB962C8B-B14F-4D97-AF65-F5344CB8AC3E}">
        <p14:creationId xmlns:p14="http://schemas.microsoft.com/office/powerpoint/2010/main" val="4276936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CB42921D-DE68-5D47-8E88-FCCFAC4B3010}" type="datetimeFigureOut">
              <a:rPr lang="en-US" smtClean="0"/>
              <a:t>9/3/2019</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6D8FFA8A-DF43-FF4E-87B0-F97E082CF835}" type="slidenum">
              <a:rPr lang="en-US" smtClean="0"/>
              <a:t>‹#›</a:t>
            </a:fld>
            <a:endParaRPr lang="en-US"/>
          </a:p>
        </p:txBody>
      </p:sp>
    </p:spTree>
    <p:extLst>
      <p:ext uri="{BB962C8B-B14F-4D97-AF65-F5344CB8AC3E}">
        <p14:creationId xmlns:p14="http://schemas.microsoft.com/office/powerpoint/2010/main" val="40313055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kaggle.com/dataset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dataquest.io/blog/python-api-tutoria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cloudera.com/documentation/enterprise/latest/topics/flume.html" TargetMode="External"/><Relationship Id="rId2" Type="http://schemas.openxmlformats.org/officeDocument/2006/relationships/hyperlink" Target="http://chukwa.apache.org/" TargetMode="External"/><Relationship Id="rId1" Type="http://schemas.openxmlformats.org/officeDocument/2006/relationships/slideLayout" Target="../slideLayouts/slideLayout2.xml"/><Relationship Id="rId5" Type="http://schemas.openxmlformats.org/officeDocument/2006/relationships/hyperlink" Target="https://www.webscraper.io/" TargetMode="External"/><Relationship Id="rId4" Type="http://schemas.openxmlformats.org/officeDocument/2006/relationships/hyperlink" Target="https://en.wikipedia.org/wiki/Scribe_(log_server)"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hyperlink" Target="https://realpython.com/tutorials/web-scrapin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openrefine.or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vis.stanford.edu/wrangler/"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datasciencecentral.com/profiles/blogs/top-6-data-modeling-tool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community.fitbit.com/"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ext Box 75"/>
          <p:cNvSpPr txBox="1"/>
          <p:nvPr/>
        </p:nvSpPr>
        <p:spPr>
          <a:xfrm>
            <a:off x="2782888" y="3789363"/>
            <a:ext cx="6524625" cy="460375"/>
          </a:xfrm>
          <a:prstGeom prst="rect">
            <a:avLst/>
          </a:prstGeom>
          <a:noFill/>
          <a:ln w="9525">
            <a:noFill/>
          </a:ln>
        </p:spPr>
        <p:txBody>
          <a:bodyPr anchor="t">
            <a:spAutoFit/>
          </a:bodyPr>
          <a:lstStyle/>
          <a:p>
            <a:pPr lvl="0" indent="0" algn="ctr" eaLnBrk="1" hangingPunct="1">
              <a:spcBef>
                <a:spcPct val="50000"/>
              </a:spcBef>
            </a:pPr>
            <a:endParaRPr lang="zh-CN" altLang="en-US" sz="2400" b="1" dirty="0">
              <a:solidFill>
                <a:srgbClr val="008080"/>
              </a:solidFill>
              <a:latin typeface="宋体" panose="02010600030101010101" pitchFamily="2" charset="-122"/>
              <a:ea typeface="Arial Unicode MS" panose="020B0604020202020204" pitchFamily="34" charset="-122"/>
            </a:endParaRPr>
          </a:p>
        </p:txBody>
      </p:sp>
      <p:sp>
        <p:nvSpPr>
          <p:cNvPr id="5122" name="Rectangle 79"/>
          <p:cNvSpPr>
            <a:spLocks noGrp="1"/>
          </p:cNvSpPr>
          <p:nvPr>
            <p:ph type="subTitle" idx="1"/>
          </p:nvPr>
        </p:nvSpPr>
        <p:spPr>
          <a:xfrm>
            <a:off x="4288155" y="4249738"/>
            <a:ext cx="6002020" cy="1134110"/>
          </a:xfrm>
        </p:spPr>
        <p:txBody>
          <a:bodyPr wrap="square" lIns="91440" tIns="45720" rIns="91440" bIns="45720" anchor="t">
            <a:normAutofit/>
          </a:bodyPr>
          <a:lstStyle/>
          <a:p>
            <a:pPr algn="ctr" eaLnBrk="1" hangingPunct="1">
              <a:buSzPct val="75000"/>
            </a:pPr>
            <a:r>
              <a:rPr lang="en-US" altLang="zh-CN" sz="2800" kern="1200">
                <a:solidFill>
                  <a:srgbClr val="105595"/>
                </a:solidFill>
                <a:latin typeface="微软雅黑" panose="020B0503020204020204" charset="-122"/>
                <a:ea typeface="微软雅黑" panose="020B0503020204020204" charset="-122"/>
                <a:cs typeface="+mn-cs"/>
              </a:rPr>
              <a:t>Lecture 4</a:t>
            </a:r>
            <a:endParaRPr lang="en-US" altLang="zh-CN" sz="2800" kern="1200" dirty="0">
              <a:solidFill>
                <a:srgbClr val="105595"/>
              </a:solidFill>
              <a:latin typeface="微软雅黑" panose="020B0503020204020204" charset="-122"/>
              <a:ea typeface="微软雅黑" panose="020B0503020204020204" charset="-122"/>
              <a:cs typeface="+mn-cs"/>
            </a:endParaRPr>
          </a:p>
          <a:p>
            <a:pPr algn="ctr" eaLnBrk="1" hangingPunct="1">
              <a:buSzPct val="75000"/>
            </a:pPr>
            <a:r>
              <a:rPr lang="en-US" altLang="zh-CN" sz="2800" dirty="0">
                <a:solidFill>
                  <a:srgbClr val="105595"/>
                </a:solidFill>
                <a:latin typeface="微软雅黑" panose="020B0503020204020204" charset="-122"/>
                <a:ea typeface="微软雅黑" panose="020B0503020204020204" charset="-122"/>
              </a:rPr>
              <a:t>Data Analytics Lifecycle</a:t>
            </a:r>
            <a:endParaRPr lang="zh-CN" altLang="en-US" sz="2800" kern="1200" dirty="0">
              <a:solidFill>
                <a:srgbClr val="105595"/>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2889045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3424" y="687944"/>
            <a:ext cx="4176464" cy="1325563"/>
          </a:xfrm>
        </p:spPr>
        <p:txBody>
          <a:bodyPr/>
          <a:lstStyle/>
          <a:p>
            <a:r>
              <a:rPr lang="en-US" dirty="0">
                <a:solidFill>
                  <a:srgbClr val="0070C0"/>
                </a:solidFill>
              </a:rPr>
              <a:t>Data Discovery Techniques  </a:t>
            </a:r>
          </a:p>
        </p:txBody>
      </p:sp>
      <p:sp>
        <p:nvSpPr>
          <p:cNvPr id="3" name="Content Placeholder 2"/>
          <p:cNvSpPr>
            <a:spLocks noGrp="1"/>
          </p:cNvSpPr>
          <p:nvPr>
            <p:ph idx="1"/>
          </p:nvPr>
        </p:nvSpPr>
        <p:spPr>
          <a:xfrm>
            <a:off x="767408" y="2492896"/>
            <a:ext cx="4896544" cy="3684066"/>
          </a:xfrm>
        </p:spPr>
        <p:txBody>
          <a:bodyPr>
            <a:normAutofit/>
          </a:bodyPr>
          <a:lstStyle/>
          <a:p>
            <a:r>
              <a:rPr lang="en-US" sz="2000" dirty="0">
                <a:solidFill>
                  <a:srgbClr val="FF0000"/>
                </a:solidFill>
                <a:latin typeface="+mn-lt"/>
              </a:rPr>
              <a:t>From Data Services</a:t>
            </a:r>
          </a:p>
          <a:p>
            <a:pPr lvl="1"/>
            <a:r>
              <a:rPr lang="en-US" sz="1800" dirty="0">
                <a:latin typeface="+mn-lt"/>
              </a:rPr>
              <a:t>Example</a:t>
            </a:r>
          </a:p>
          <a:p>
            <a:pPr marL="457200" lvl="1" indent="0">
              <a:buNone/>
            </a:pPr>
            <a:r>
              <a:rPr lang="en-US" sz="1800" dirty="0">
                <a:latin typeface="+mn-lt"/>
                <a:hlinkClick r:id="rId2"/>
              </a:rPr>
              <a:t>https://www.kaggle.com/datasets</a:t>
            </a:r>
            <a:r>
              <a:rPr lang="en-US" sz="1800" dirty="0">
                <a:latin typeface="+mn-lt"/>
              </a:rPr>
              <a:t>  </a:t>
            </a:r>
          </a:p>
        </p:txBody>
      </p:sp>
      <p:pic>
        <p:nvPicPr>
          <p:cNvPr id="4" name="Picture 3"/>
          <p:cNvPicPr>
            <a:picLocks noChangeAspect="1"/>
          </p:cNvPicPr>
          <p:nvPr/>
        </p:nvPicPr>
        <p:blipFill>
          <a:blip r:embed="rId3"/>
          <a:stretch>
            <a:fillRect/>
          </a:stretch>
        </p:blipFill>
        <p:spPr>
          <a:xfrm>
            <a:off x="5807968" y="695615"/>
            <a:ext cx="6172891" cy="4968552"/>
          </a:xfrm>
          <a:prstGeom prst="rect">
            <a:avLst/>
          </a:prstGeom>
        </p:spPr>
      </p:pic>
    </p:spTree>
    <p:extLst>
      <p:ext uri="{BB962C8B-B14F-4D97-AF65-F5344CB8AC3E}">
        <p14:creationId xmlns:p14="http://schemas.microsoft.com/office/powerpoint/2010/main" val="52344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7C54A-0260-A440-BC59-51638D328499}"/>
              </a:ext>
            </a:extLst>
          </p:cNvPr>
          <p:cNvSpPr>
            <a:spLocks noGrp="1"/>
          </p:cNvSpPr>
          <p:nvPr>
            <p:ph type="title"/>
          </p:nvPr>
        </p:nvSpPr>
        <p:spPr>
          <a:xfrm>
            <a:off x="2135725" y="669830"/>
            <a:ext cx="8911687" cy="781780"/>
          </a:xfrm>
        </p:spPr>
        <p:txBody>
          <a:bodyPr/>
          <a:lstStyle/>
          <a:p>
            <a:r>
              <a:rPr lang="en-US" dirty="0">
                <a:solidFill>
                  <a:srgbClr val="0070C0"/>
                </a:solidFill>
              </a:rPr>
              <a:t>Activity #1</a:t>
            </a:r>
          </a:p>
        </p:txBody>
      </p:sp>
      <p:sp>
        <p:nvSpPr>
          <p:cNvPr id="3" name="Content Placeholder 2">
            <a:extLst>
              <a:ext uri="{FF2B5EF4-FFF2-40B4-BE49-F238E27FC236}">
                <a16:creationId xmlns:a16="http://schemas.microsoft.com/office/drawing/2014/main" id="{AA68DFFA-A649-214D-982E-19EB9047C0B8}"/>
              </a:ext>
            </a:extLst>
          </p:cNvPr>
          <p:cNvSpPr>
            <a:spLocks noGrp="1"/>
          </p:cNvSpPr>
          <p:nvPr>
            <p:ph idx="1"/>
          </p:nvPr>
        </p:nvSpPr>
        <p:spPr>
          <a:xfrm>
            <a:off x="1709102" y="1916430"/>
            <a:ext cx="8915400" cy="3777622"/>
          </a:xfrm>
        </p:spPr>
        <p:txBody>
          <a:bodyPr/>
          <a:lstStyle/>
          <a:p>
            <a:r>
              <a:rPr lang="en-US" dirty="0"/>
              <a:t>Name another data services that host many varieties of big data sets.</a:t>
            </a:r>
          </a:p>
          <a:p>
            <a:r>
              <a:rPr lang="en-US" dirty="0"/>
              <a:t>(Recall assignment #1 or find new ones.)</a:t>
            </a:r>
          </a:p>
        </p:txBody>
      </p:sp>
    </p:spTree>
    <p:extLst>
      <p:ext uri="{BB962C8B-B14F-4D97-AF65-F5344CB8AC3E}">
        <p14:creationId xmlns:p14="http://schemas.microsoft.com/office/powerpoint/2010/main" val="1723262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4802" y="1344930"/>
            <a:ext cx="8915400" cy="3777622"/>
          </a:xfrm>
        </p:spPr>
        <p:txBody>
          <a:bodyPr>
            <a:normAutofit lnSpcReduction="10000"/>
          </a:bodyPr>
          <a:lstStyle/>
          <a:p>
            <a:r>
              <a:rPr lang="en-US" sz="2400" dirty="0">
                <a:solidFill>
                  <a:srgbClr val="FF0000"/>
                </a:solidFill>
                <a:latin typeface="+mn-lt"/>
              </a:rPr>
              <a:t>Using APIs</a:t>
            </a:r>
          </a:p>
          <a:p>
            <a:pPr lvl="1"/>
            <a:r>
              <a:rPr lang="en-US" sz="2000" dirty="0">
                <a:latin typeface="+mn-lt"/>
              </a:rPr>
              <a:t>Application Program Interfaces (APIs) are commonly used to retrieve data from remote websites. Sites like </a:t>
            </a:r>
            <a:r>
              <a:rPr lang="en-US" sz="2000" dirty="0" err="1">
                <a:latin typeface="+mn-lt"/>
              </a:rPr>
              <a:t>Reddit</a:t>
            </a:r>
            <a:r>
              <a:rPr lang="en-US" sz="2000" dirty="0">
                <a:latin typeface="+mn-lt"/>
              </a:rPr>
              <a:t>, Twitter, and Facebook all offer certain data through their APIs. To use an API, you make a request to a remote web server, and retrieve the data you need.</a:t>
            </a:r>
          </a:p>
          <a:p>
            <a:pPr lvl="1"/>
            <a:r>
              <a:rPr lang="en-US" sz="2000" dirty="0">
                <a:latin typeface="+mn-lt"/>
              </a:rPr>
              <a:t>Python API tutorial</a:t>
            </a:r>
          </a:p>
          <a:p>
            <a:pPr lvl="2"/>
            <a:r>
              <a:rPr lang="en-US" sz="1800" dirty="0">
                <a:latin typeface="+mn-lt"/>
                <a:hlinkClick r:id="rId2"/>
              </a:rPr>
              <a:t>https://www.dataquest.io/blog/python-api-tutorial/</a:t>
            </a:r>
            <a:r>
              <a:rPr lang="en-US" sz="1800" dirty="0">
                <a:latin typeface="+mn-lt"/>
              </a:rPr>
              <a:t> </a:t>
            </a:r>
          </a:p>
          <a:p>
            <a:pPr lvl="2"/>
            <a:endParaRPr lang="en-US" sz="1800" dirty="0">
              <a:latin typeface="+mn-lt"/>
            </a:endParaRPr>
          </a:p>
          <a:p>
            <a:r>
              <a:rPr lang="en-US" sz="2400" dirty="0">
                <a:solidFill>
                  <a:srgbClr val="FF0000"/>
                </a:solidFill>
                <a:latin typeface="+mn-lt"/>
              </a:rPr>
              <a:t>Using software tools</a:t>
            </a:r>
          </a:p>
          <a:p>
            <a:pPr marL="914400" lvl="2" indent="0">
              <a:buNone/>
            </a:pPr>
            <a:endParaRPr lang="en-US" dirty="0"/>
          </a:p>
        </p:txBody>
      </p:sp>
      <p:sp>
        <p:nvSpPr>
          <p:cNvPr id="4" name="Rounded Rectangle 3">
            <a:extLst>
              <a:ext uri="{FF2B5EF4-FFF2-40B4-BE49-F238E27FC236}">
                <a16:creationId xmlns:a16="http://schemas.microsoft.com/office/drawing/2014/main" id="{E63AFB24-5288-2841-95DC-6C4FF2B9C020}"/>
              </a:ext>
            </a:extLst>
          </p:cNvPr>
          <p:cNvSpPr/>
          <p:nvPr/>
        </p:nvSpPr>
        <p:spPr>
          <a:xfrm>
            <a:off x="7452360" y="4149090"/>
            <a:ext cx="3623310" cy="17716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Activity #2: Explore Yelp </a:t>
            </a:r>
            <a:r>
              <a:rPr lang="en-US" dirty="0" err="1"/>
              <a:t>api</a:t>
            </a:r>
            <a:endParaRPr lang="en-US" dirty="0"/>
          </a:p>
          <a:p>
            <a:r>
              <a:rPr lang="en-US" dirty="0"/>
              <a:t>What data sets available there? Sizes of datasets?</a:t>
            </a:r>
          </a:p>
        </p:txBody>
      </p:sp>
    </p:spTree>
    <p:extLst>
      <p:ext uri="{BB962C8B-B14F-4D97-AF65-F5344CB8AC3E}">
        <p14:creationId xmlns:p14="http://schemas.microsoft.com/office/powerpoint/2010/main" val="571420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8928" y="673735"/>
            <a:ext cx="9146232" cy="846455"/>
          </a:xfrm>
        </p:spPr>
        <p:txBody>
          <a:bodyPr>
            <a:normAutofit/>
          </a:bodyPr>
          <a:lstStyle/>
          <a:p>
            <a:r>
              <a:rPr lang="en-US" dirty="0">
                <a:solidFill>
                  <a:srgbClr val="0070C0"/>
                </a:solidFill>
              </a:rPr>
              <a:t>Common Tools of Acquiring Big Data </a:t>
            </a:r>
          </a:p>
        </p:txBody>
      </p:sp>
      <p:sp>
        <p:nvSpPr>
          <p:cNvPr id="3" name="Content Placeholder 2"/>
          <p:cNvSpPr>
            <a:spLocks noGrp="1"/>
          </p:cNvSpPr>
          <p:nvPr>
            <p:ph idx="1"/>
          </p:nvPr>
        </p:nvSpPr>
        <p:spPr>
          <a:xfrm>
            <a:off x="1423352" y="1927860"/>
            <a:ext cx="9572308" cy="3777622"/>
          </a:xfrm>
        </p:spPr>
        <p:txBody>
          <a:bodyPr/>
          <a:lstStyle/>
          <a:p>
            <a:r>
              <a:rPr lang="en-US" sz="2000" dirty="0">
                <a:latin typeface="+mn-lt"/>
              </a:rPr>
              <a:t>Data collection from system logs</a:t>
            </a:r>
          </a:p>
          <a:p>
            <a:pPr lvl="1"/>
            <a:r>
              <a:rPr lang="en-US" sz="1800" dirty="0" err="1">
                <a:latin typeface="+mn-lt"/>
                <a:hlinkClick r:id="rId2"/>
              </a:rPr>
              <a:t>Chukwa</a:t>
            </a:r>
            <a:r>
              <a:rPr lang="en-US" sz="1800" dirty="0">
                <a:latin typeface="+mn-lt"/>
              </a:rPr>
              <a:t> (Hadoop), </a:t>
            </a:r>
            <a:r>
              <a:rPr lang="en-US" sz="1800" dirty="0">
                <a:latin typeface="+mn-lt"/>
                <a:hlinkClick r:id="rId3"/>
              </a:rPr>
              <a:t>Flume </a:t>
            </a:r>
            <a:r>
              <a:rPr lang="en-US" sz="1800" dirty="0">
                <a:latin typeface="+mn-lt"/>
              </a:rPr>
              <a:t>(Cloudera), </a:t>
            </a:r>
            <a:r>
              <a:rPr lang="en-US" sz="1800" dirty="0">
                <a:latin typeface="+mn-lt"/>
                <a:hlinkClick r:id="rId4"/>
              </a:rPr>
              <a:t>Scribe</a:t>
            </a:r>
            <a:r>
              <a:rPr lang="en-US" sz="1800" dirty="0">
                <a:latin typeface="+mn-lt"/>
              </a:rPr>
              <a:t> (Facebook), …</a:t>
            </a:r>
          </a:p>
          <a:p>
            <a:r>
              <a:rPr lang="en-US" sz="2000" dirty="0">
                <a:latin typeface="+mn-lt"/>
              </a:rPr>
              <a:t>Data collection from Internet</a:t>
            </a:r>
          </a:p>
          <a:p>
            <a:pPr lvl="1"/>
            <a:r>
              <a:rPr lang="en-US" sz="1800" dirty="0">
                <a:latin typeface="+mn-lt"/>
                <a:hlinkClick r:id="rId5"/>
              </a:rPr>
              <a:t>Web Scraper</a:t>
            </a:r>
            <a:r>
              <a:rPr lang="en-US" sz="1800" dirty="0">
                <a:latin typeface="+mn-lt"/>
              </a:rPr>
              <a:t>, API published by sites</a:t>
            </a:r>
          </a:p>
          <a:p>
            <a:pPr lvl="1"/>
            <a:r>
              <a:rPr lang="en-US" sz="1800" dirty="0">
                <a:latin typeface="+mn-lt"/>
              </a:rPr>
              <a:t>…</a:t>
            </a:r>
          </a:p>
          <a:p>
            <a:r>
              <a:rPr lang="en-US" sz="2000" dirty="0">
                <a:latin typeface="+mn-lt"/>
              </a:rPr>
              <a:t>Mobile data collection</a:t>
            </a:r>
          </a:p>
          <a:p>
            <a:pPr lvl="1"/>
            <a:r>
              <a:rPr lang="en-US" sz="1800" dirty="0">
                <a:latin typeface="+mn-lt"/>
              </a:rPr>
              <a:t>APP is an effective way</a:t>
            </a:r>
            <a:endParaRPr lang="en-US" dirty="0">
              <a:latin typeface="+mn-lt"/>
            </a:endParaRPr>
          </a:p>
        </p:txBody>
      </p:sp>
    </p:spTree>
    <p:extLst>
      <p:ext uri="{BB962C8B-B14F-4D97-AF65-F5344CB8AC3E}">
        <p14:creationId xmlns:p14="http://schemas.microsoft.com/office/powerpoint/2010/main" val="1910029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5E802-EA2F-42A7-9C2D-988C845FFC25}"/>
              </a:ext>
            </a:extLst>
          </p:cNvPr>
          <p:cNvSpPr>
            <a:spLocks noGrp="1"/>
          </p:cNvSpPr>
          <p:nvPr>
            <p:ph type="title"/>
          </p:nvPr>
        </p:nvSpPr>
        <p:spPr>
          <a:xfrm>
            <a:off x="1703512" y="365125"/>
            <a:ext cx="9650288" cy="1325563"/>
          </a:xfrm>
        </p:spPr>
        <p:txBody>
          <a:bodyPr/>
          <a:lstStyle/>
          <a:p>
            <a:r>
              <a:rPr lang="en-US" dirty="0">
                <a:solidFill>
                  <a:srgbClr val="0070C0"/>
                </a:solidFill>
              </a:rPr>
              <a:t>Web Scraper </a:t>
            </a:r>
          </a:p>
        </p:txBody>
      </p:sp>
      <p:pic>
        <p:nvPicPr>
          <p:cNvPr id="4" name="Content Placeholder 3">
            <a:extLst>
              <a:ext uri="{FF2B5EF4-FFF2-40B4-BE49-F238E27FC236}">
                <a16:creationId xmlns:a16="http://schemas.microsoft.com/office/drawing/2014/main" id="{0392B0A3-0DED-4600-B32A-D01BFA1694EC}"/>
              </a:ext>
            </a:extLst>
          </p:cNvPr>
          <p:cNvPicPr>
            <a:picLocks noGrp="1" noChangeAspect="1"/>
          </p:cNvPicPr>
          <p:nvPr>
            <p:ph idx="1"/>
          </p:nvPr>
        </p:nvPicPr>
        <p:blipFill>
          <a:blip r:embed="rId2"/>
          <a:stretch>
            <a:fillRect/>
          </a:stretch>
        </p:blipFill>
        <p:spPr>
          <a:xfrm>
            <a:off x="7680177" y="1124744"/>
            <a:ext cx="3744416" cy="2109355"/>
          </a:xfrm>
          <a:prstGeom prst="rect">
            <a:avLst/>
          </a:prstGeom>
        </p:spPr>
      </p:pic>
      <p:pic>
        <p:nvPicPr>
          <p:cNvPr id="5" name="Picture 4">
            <a:extLst>
              <a:ext uri="{FF2B5EF4-FFF2-40B4-BE49-F238E27FC236}">
                <a16:creationId xmlns:a16="http://schemas.microsoft.com/office/drawing/2014/main" id="{9B068937-A824-4E25-A879-2F24E9E05E5B}"/>
              </a:ext>
            </a:extLst>
          </p:cNvPr>
          <p:cNvPicPr>
            <a:picLocks noChangeAspect="1"/>
          </p:cNvPicPr>
          <p:nvPr/>
        </p:nvPicPr>
        <p:blipFill>
          <a:blip r:embed="rId3"/>
          <a:stretch>
            <a:fillRect/>
          </a:stretch>
        </p:blipFill>
        <p:spPr>
          <a:xfrm>
            <a:off x="7699655" y="3573016"/>
            <a:ext cx="3706923" cy="2088233"/>
          </a:xfrm>
          <a:prstGeom prst="rect">
            <a:avLst/>
          </a:prstGeom>
        </p:spPr>
      </p:pic>
      <p:sp>
        <p:nvSpPr>
          <p:cNvPr id="3" name="TextBox 2"/>
          <p:cNvSpPr txBox="1"/>
          <p:nvPr/>
        </p:nvSpPr>
        <p:spPr>
          <a:xfrm>
            <a:off x="911424" y="4725144"/>
            <a:ext cx="5256584" cy="707886"/>
          </a:xfrm>
          <a:prstGeom prst="rect">
            <a:avLst/>
          </a:prstGeom>
          <a:noFill/>
        </p:spPr>
        <p:txBody>
          <a:bodyPr wrap="square" rtlCol="0">
            <a:spAutoFit/>
          </a:bodyPr>
          <a:lstStyle/>
          <a:p>
            <a:r>
              <a:rPr lang="en-US" sz="2000" dirty="0">
                <a:solidFill>
                  <a:srgbClr val="C00000"/>
                </a:solidFill>
                <a:latin typeface="+mn-lt"/>
              </a:rPr>
              <a:t>Python web scraping tutorial</a:t>
            </a:r>
          </a:p>
          <a:p>
            <a:r>
              <a:rPr lang="en-US" sz="2000" dirty="0">
                <a:latin typeface="+mn-lt"/>
                <a:hlinkClick r:id="rId4"/>
              </a:rPr>
              <a:t>https://realpython.com/tutorials/web-scraping/</a:t>
            </a:r>
            <a:r>
              <a:rPr lang="en-US" sz="2000" dirty="0">
                <a:latin typeface="+mn-lt"/>
              </a:rPr>
              <a:t> </a:t>
            </a:r>
          </a:p>
        </p:txBody>
      </p:sp>
      <p:sp>
        <p:nvSpPr>
          <p:cNvPr id="7" name="TextBox 6"/>
          <p:cNvSpPr txBox="1"/>
          <p:nvPr/>
        </p:nvSpPr>
        <p:spPr>
          <a:xfrm>
            <a:off x="767408" y="1453093"/>
            <a:ext cx="6480720" cy="3046988"/>
          </a:xfrm>
          <a:prstGeom prst="rect">
            <a:avLst/>
          </a:prstGeom>
          <a:noFill/>
        </p:spPr>
        <p:txBody>
          <a:bodyPr wrap="square" rtlCol="0">
            <a:spAutoFit/>
          </a:bodyPr>
          <a:lstStyle/>
          <a:p>
            <a:r>
              <a:rPr lang="en-US" sz="2400" dirty="0">
                <a:latin typeface="+mn-lt"/>
              </a:rPr>
              <a:t>Web scraping is the process of extracting data from websites. A piece of code, called a “scraper” first sends a “GET” query to a specific website. Then, it parses an HTML document based on the received result. After it’s done, the scraper searches for the data you need within the document, and, finally, converts it into the specified format.</a:t>
            </a:r>
          </a:p>
        </p:txBody>
      </p:sp>
    </p:spTree>
    <p:extLst>
      <p:ext uri="{BB962C8B-B14F-4D97-AF65-F5344CB8AC3E}">
        <p14:creationId xmlns:p14="http://schemas.microsoft.com/office/powerpoint/2010/main" val="257641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806" y="673735"/>
            <a:ext cx="9434264" cy="457835"/>
          </a:xfrm>
        </p:spPr>
        <p:txBody>
          <a:bodyPr>
            <a:normAutofit fontScale="90000"/>
          </a:bodyPr>
          <a:lstStyle/>
          <a:p>
            <a:r>
              <a:rPr lang="en-US" dirty="0">
                <a:solidFill>
                  <a:srgbClr val="0070C0"/>
                </a:solidFill>
              </a:rPr>
              <a:t>Activity #3</a:t>
            </a:r>
          </a:p>
        </p:txBody>
      </p:sp>
      <p:sp>
        <p:nvSpPr>
          <p:cNvPr id="3" name="Content Placeholder 2"/>
          <p:cNvSpPr>
            <a:spLocks noGrp="1"/>
          </p:cNvSpPr>
          <p:nvPr>
            <p:ph idx="1"/>
          </p:nvPr>
        </p:nvSpPr>
        <p:spPr>
          <a:xfrm>
            <a:off x="1434782" y="1664970"/>
            <a:ext cx="8915400" cy="3777622"/>
          </a:xfrm>
        </p:spPr>
        <p:txBody>
          <a:bodyPr/>
          <a:lstStyle/>
          <a:p>
            <a:r>
              <a:rPr lang="en-US" dirty="0">
                <a:latin typeface="+mn-lt"/>
              </a:rPr>
              <a:t>Compare and contrast the Fitbit and Talent Test cases</a:t>
            </a:r>
          </a:p>
          <a:p>
            <a:endParaRPr lang="en-US" dirty="0">
              <a:latin typeface="+mn-lt"/>
            </a:endParaRPr>
          </a:p>
          <a:p>
            <a:pPr marL="457200" lvl="1" indent="0">
              <a:buNone/>
            </a:pPr>
            <a:r>
              <a:rPr lang="en-US" dirty="0">
                <a:latin typeface="+mn-lt"/>
              </a:rPr>
              <a:t>Assume you were the data analyst for </a:t>
            </a:r>
            <a:r>
              <a:rPr lang="en-US" dirty="0"/>
              <a:t>both projects</a:t>
            </a:r>
            <a:r>
              <a:rPr lang="en-US" dirty="0">
                <a:latin typeface="+mn-lt"/>
              </a:rPr>
              <a:t>, answer the questions with your imagination:</a:t>
            </a:r>
          </a:p>
          <a:p>
            <a:pPr marL="914400" lvl="1" indent="-457200">
              <a:buFont typeface="+mj-lt"/>
              <a:buAutoNum type="arabicParenR"/>
            </a:pPr>
            <a:r>
              <a:rPr lang="en-US" dirty="0">
                <a:latin typeface="+mn-lt"/>
              </a:rPr>
              <a:t>How data collected? </a:t>
            </a:r>
          </a:p>
          <a:p>
            <a:pPr lvl="2"/>
            <a:r>
              <a:rPr lang="en-US" dirty="0">
                <a:latin typeface="+mn-lt"/>
              </a:rPr>
              <a:t>For Talent Test project, pay attention to the time span of data collection</a:t>
            </a:r>
          </a:p>
          <a:p>
            <a:pPr marL="914400" lvl="1" indent="-457200">
              <a:buFont typeface="+mj-lt"/>
              <a:buAutoNum type="arabicParenR"/>
            </a:pPr>
            <a:r>
              <a:rPr lang="en-US" dirty="0">
                <a:latin typeface="+mn-lt"/>
              </a:rPr>
              <a:t>What specific data are collected? </a:t>
            </a:r>
          </a:p>
          <a:p>
            <a:pPr lvl="2"/>
            <a:r>
              <a:rPr lang="en-US" dirty="0">
                <a:latin typeface="+mn-lt"/>
              </a:rPr>
              <a:t>Use your imagination to </a:t>
            </a:r>
            <a:r>
              <a:rPr lang="en-US" dirty="0"/>
              <a:t>describe </a:t>
            </a:r>
            <a:r>
              <a:rPr lang="en-US" dirty="0">
                <a:latin typeface="+mn-lt"/>
              </a:rPr>
              <a:t>specific data contents and format.</a:t>
            </a:r>
          </a:p>
          <a:p>
            <a:pPr lvl="2"/>
            <a:r>
              <a:rPr lang="en-US" dirty="0">
                <a:latin typeface="+mn-lt"/>
              </a:rPr>
              <a:t>Make sure you are able to draw results from the data collected.</a:t>
            </a:r>
          </a:p>
          <a:p>
            <a:pPr marL="914400" lvl="1" indent="-457200">
              <a:buFont typeface="+mj-lt"/>
              <a:buAutoNum type="arabicParenR"/>
            </a:pPr>
            <a:r>
              <a:rPr lang="en-US" dirty="0">
                <a:latin typeface="+mn-lt"/>
              </a:rPr>
              <a:t>What techniques/tools you’d use to collect the data?</a:t>
            </a:r>
          </a:p>
        </p:txBody>
      </p:sp>
    </p:spTree>
    <p:extLst>
      <p:ext uri="{BB962C8B-B14F-4D97-AF65-F5344CB8AC3E}">
        <p14:creationId xmlns:p14="http://schemas.microsoft.com/office/powerpoint/2010/main" val="34067071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514600" y="381000"/>
            <a:ext cx="8153400" cy="990600"/>
          </a:xfrm>
        </p:spPr>
        <p:txBody>
          <a:bodyPr/>
          <a:lstStyle/>
          <a:p>
            <a:pPr eaLnBrk="1" hangingPunct="1"/>
            <a:r>
              <a:rPr lang="en-US" dirty="0"/>
              <a:t>Phase 2: Data  Preparation</a:t>
            </a:r>
          </a:p>
        </p:txBody>
      </p:sp>
      <p:pic>
        <p:nvPicPr>
          <p:cNvPr id="3" name="Picture 2"/>
          <p:cNvPicPr>
            <a:picLocks noChangeAspect="1"/>
          </p:cNvPicPr>
          <p:nvPr/>
        </p:nvPicPr>
        <p:blipFill>
          <a:blip r:embed="rId3"/>
          <a:stretch>
            <a:fillRect/>
          </a:stretch>
        </p:blipFill>
        <p:spPr>
          <a:xfrm>
            <a:off x="3170382" y="1447801"/>
            <a:ext cx="6278418" cy="4818321"/>
          </a:xfrm>
          <a:prstGeom prst="rect">
            <a:avLst/>
          </a:prstGeom>
        </p:spPr>
      </p:pic>
    </p:spTree>
    <p:extLst>
      <p:ext uri="{BB962C8B-B14F-4D97-AF65-F5344CB8AC3E}">
        <p14:creationId xmlns:p14="http://schemas.microsoft.com/office/powerpoint/2010/main" val="2917469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362200" y="609600"/>
            <a:ext cx="8077200" cy="685801"/>
          </a:xfrm>
        </p:spPr>
        <p:txBody>
          <a:bodyPr>
            <a:normAutofit/>
          </a:bodyPr>
          <a:lstStyle/>
          <a:p>
            <a:pPr eaLnBrk="1" hangingPunct="1"/>
            <a:r>
              <a:rPr lang="en-US" dirty="0">
                <a:solidFill>
                  <a:srgbClr val="0070C0"/>
                </a:solidFill>
              </a:rPr>
              <a:t>Phase 2: Data  Preparation</a:t>
            </a:r>
          </a:p>
        </p:txBody>
      </p:sp>
      <p:sp>
        <p:nvSpPr>
          <p:cNvPr id="8195" name="Rectangle 3"/>
          <p:cNvSpPr>
            <a:spLocks noGrp="1" noChangeArrowheads="1"/>
          </p:cNvSpPr>
          <p:nvPr>
            <p:ph idx="1"/>
          </p:nvPr>
        </p:nvSpPr>
        <p:spPr>
          <a:xfrm>
            <a:off x="1055440" y="1600200"/>
            <a:ext cx="9217024" cy="4133056"/>
          </a:xfrm>
        </p:spPr>
        <p:txBody>
          <a:bodyPr>
            <a:normAutofit/>
          </a:bodyPr>
          <a:lstStyle/>
          <a:p>
            <a:pPr eaLnBrk="1" hangingPunct="1"/>
            <a:r>
              <a:rPr lang="en-US" sz="2400" dirty="0">
                <a:solidFill>
                  <a:srgbClr val="FF0000"/>
                </a:solidFill>
                <a:latin typeface="+mn-lt"/>
              </a:rPr>
              <a:t>Explore</a:t>
            </a:r>
            <a:r>
              <a:rPr lang="en-US" sz="2400" dirty="0">
                <a:latin typeface="+mn-lt"/>
              </a:rPr>
              <a:t>, </a:t>
            </a:r>
            <a:r>
              <a:rPr lang="en-US" sz="2400" dirty="0">
                <a:solidFill>
                  <a:srgbClr val="FF0000"/>
                </a:solidFill>
                <a:latin typeface="+mn-lt"/>
              </a:rPr>
              <a:t>preprocess</a:t>
            </a:r>
            <a:r>
              <a:rPr lang="en-US" sz="2400" dirty="0">
                <a:latin typeface="+mn-lt"/>
              </a:rPr>
              <a:t>, and </a:t>
            </a:r>
            <a:r>
              <a:rPr lang="en-US" sz="2400" dirty="0">
                <a:solidFill>
                  <a:srgbClr val="FF0000"/>
                </a:solidFill>
                <a:latin typeface="+mn-lt"/>
              </a:rPr>
              <a:t>condition</a:t>
            </a:r>
            <a:r>
              <a:rPr lang="en-US" sz="2400" dirty="0">
                <a:latin typeface="+mn-lt"/>
              </a:rPr>
              <a:t> data</a:t>
            </a:r>
          </a:p>
          <a:p>
            <a:pPr lvl="1"/>
            <a:r>
              <a:rPr lang="en-US" sz="2000" dirty="0">
                <a:latin typeface="+mn-lt"/>
              </a:rPr>
              <a:t>Including data cleansing/cleaning, data wrangling, etc.</a:t>
            </a:r>
          </a:p>
          <a:p>
            <a:pPr lvl="2"/>
            <a:r>
              <a:rPr lang="en-US" sz="1800" dirty="0">
                <a:latin typeface="+mn-lt"/>
              </a:rPr>
              <a:t>Cleansing and cleaning are used interchangeably</a:t>
            </a:r>
          </a:p>
          <a:p>
            <a:pPr lvl="2"/>
            <a:r>
              <a:rPr lang="en-US" sz="1800" dirty="0">
                <a:latin typeface="+mn-lt"/>
              </a:rPr>
              <a:t>These techniques will be discussed in the following slides</a:t>
            </a:r>
          </a:p>
          <a:p>
            <a:pPr eaLnBrk="1" hangingPunct="1"/>
            <a:r>
              <a:rPr lang="en-US" sz="2400" dirty="0">
                <a:latin typeface="+mn-lt"/>
              </a:rPr>
              <a:t>Create robust environment – </a:t>
            </a:r>
            <a:r>
              <a:rPr lang="en-US" sz="2400" dirty="0">
                <a:solidFill>
                  <a:srgbClr val="FF0000"/>
                </a:solidFill>
                <a:latin typeface="+mn-lt"/>
              </a:rPr>
              <a:t>analytics sandbox</a:t>
            </a:r>
            <a:endParaRPr lang="en-US" sz="3200" dirty="0">
              <a:solidFill>
                <a:srgbClr val="FF0000"/>
              </a:solidFill>
              <a:latin typeface="+mn-lt"/>
            </a:endParaRPr>
          </a:p>
          <a:p>
            <a:pPr eaLnBrk="1" hangingPunct="1"/>
            <a:r>
              <a:rPr lang="en-US" sz="2400" dirty="0">
                <a:latin typeface="+mn-lt"/>
              </a:rPr>
              <a:t>It’s the most labor-intensive step in the analytics lifecycle</a:t>
            </a:r>
          </a:p>
          <a:p>
            <a:pPr lvl="1" eaLnBrk="1" hangingPunct="1"/>
            <a:r>
              <a:rPr lang="en-US" sz="2000" dirty="0">
                <a:latin typeface="+mn-lt"/>
              </a:rPr>
              <a:t>Often at least 50% of the data science project’s time</a:t>
            </a:r>
          </a:p>
          <a:p>
            <a:pPr lvl="1"/>
            <a:r>
              <a:rPr lang="en-US" sz="2000" dirty="0">
                <a:latin typeface="+mn-lt"/>
              </a:rPr>
              <a:t>Generally the most iterative  </a:t>
            </a:r>
          </a:p>
        </p:txBody>
      </p:sp>
    </p:spTree>
    <p:extLst>
      <p:ext uri="{BB962C8B-B14F-4D97-AF65-F5344CB8AC3E}">
        <p14:creationId xmlns:p14="http://schemas.microsoft.com/office/powerpoint/2010/main" val="962873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9740" y="701674"/>
            <a:ext cx="9794304" cy="1325563"/>
          </a:xfrm>
        </p:spPr>
        <p:txBody>
          <a:bodyPr/>
          <a:lstStyle/>
          <a:p>
            <a:r>
              <a:rPr lang="en-US" dirty="0">
                <a:solidFill>
                  <a:srgbClr val="0070C0"/>
                </a:solidFill>
              </a:rPr>
              <a:t>Data (Pre)Processing</a:t>
            </a:r>
          </a:p>
        </p:txBody>
      </p:sp>
      <p:sp>
        <p:nvSpPr>
          <p:cNvPr id="3" name="Content Placeholder 2"/>
          <p:cNvSpPr>
            <a:spLocks noGrp="1"/>
          </p:cNvSpPr>
          <p:nvPr>
            <p:ph idx="1"/>
          </p:nvPr>
        </p:nvSpPr>
        <p:spPr>
          <a:xfrm>
            <a:off x="1417320" y="1920240"/>
            <a:ext cx="9041130" cy="4137659"/>
          </a:xfrm>
        </p:spPr>
        <p:txBody>
          <a:bodyPr>
            <a:normAutofit lnSpcReduction="10000"/>
          </a:bodyPr>
          <a:lstStyle/>
          <a:p>
            <a:r>
              <a:rPr lang="en-US" sz="2400" dirty="0">
                <a:latin typeface="+mn-lt"/>
              </a:rPr>
              <a:t>Why preprocessing</a:t>
            </a:r>
          </a:p>
          <a:p>
            <a:pPr lvl="1"/>
            <a:r>
              <a:rPr lang="en-US" sz="2000" dirty="0">
                <a:latin typeface="+mn-lt"/>
              </a:rPr>
              <a:t>Data-gathering methods are often loosely controlled, resulting in out-of-range values (e.g., Income: −100), impossible data combinations (e.g., Theme park: Disney, City: Pomona), missing values,  …</a:t>
            </a:r>
          </a:p>
          <a:p>
            <a:pPr lvl="1"/>
            <a:r>
              <a:rPr lang="en-US" sz="2000" dirty="0">
                <a:latin typeface="+mn-lt"/>
              </a:rPr>
              <a:t>Analyzing data that has not been carefully screened for such problems can produce misleading results. </a:t>
            </a:r>
          </a:p>
          <a:p>
            <a:pPr lvl="1"/>
            <a:r>
              <a:rPr lang="en-US" sz="2000" dirty="0">
                <a:latin typeface="+mn-lt"/>
              </a:rPr>
              <a:t>Thus, we need </a:t>
            </a:r>
            <a:r>
              <a:rPr lang="en-US" sz="2000" dirty="0">
                <a:solidFill>
                  <a:srgbClr val="FF0000"/>
                </a:solidFill>
                <a:latin typeface="+mn-lt"/>
              </a:rPr>
              <a:t>quality data </a:t>
            </a:r>
            <a:r>
              <a:rPr lang="en-US" sz="2000" dirty="0">
                <a:latin typeface="+mn-lt"/>
              </a:rPr>
              <a:t>before analyzing</a:t>
            </a:r>
          </a:p>
          <a:p>
            <a:r>
              <a:rPr lang="en-US" sz="2400" dirty="0">
                <a:latin typeface="+mn-lt"/>
              </a:rPr>
              <a:t>Data preprocessing includes </a:t>
            </a:r>
            <a:r>
              <a:rPr lang="en-US" sz="2400" dirty="0">
                <a:solidFill>
                  <a:srgbClr val="FF0000"/>
                </a:solidFill>
                <a:latin typeface="+mn-lt"/>
              </a:rPr>
              <a:t>cleaning</a:t>
            </a:r>
            <a:r>
              <a:rPr lang="en-US" sz="2400" dirty="0">
                <a:latin typeface="+mn-lt"/>
              </a:rPr>
              <a:t>, </a:t>
            </a:r>
            <a:r>
              <a:rPr lang="en-US" sz="2400" dirty="0">
                <a:solidFill>
                  <a:srgbClr val="FF0000"/>
                </a:solidFill>
                <a:latin typeface="+mn-lt"/>
              </a:rPr>
              <a:t>wrangling</a:t>
            </a:r>
            <a:r>
              <a:rPr lang="en-US" sz="2400" dirty="0">
                <a:latin typeface="+mn-lt"/>
              </a:rPr>
              <a:t>, …</a:t>
            </a:r>
          </a:p>
          <a:p>
            <a:pPr lvl="1"/>
            <a:r>
              <a:rPr lang="en-US" sz="2000" dirty="0">
                <a:latin typeface="+mn-lt"/>
              </a:rPr>
              <a:t>Cleaning: removing erroneous values, handling missing values, …</a:t>
            </a:r>
          </a:p>
          <a:p>
            <a:pPr lvl="1"/>
            <a:r>
              <a:rPr lang="en-US" sz="2000" dirty="0">
                <a:latin typeface="+mn-lt"/>
              </a:rPr>
              <a:t>Wrangling: changing data from one format to another, …</a:t>
            </a:r>
          </a:p>
        </p:txBody>
      </p:sp>
    </p:spTree>
    <p:extLst>
      <p:ext uri="{BB962C8B-B14F-4D97-AF65-F5344CB8AC3E}">
        <p14:creationId xmlns:p14="http://schemas.microsoft.com/office/powerpoint/2010/main" val="24142828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2316" y="639445"/>
            <a:ext cx="9722296" cy="1325563"/>
          </a:xfrm>
        </p:spPr>
        <p:txBody>
          <a:bodyPr/>
          <a:lstStyle/>
          <a:p>
            <a:r>
              <a:rPr lang="en-US" dirty="0">
                <a:solidFill>
                  <a:srgbClr val="0070C0"/>
                </a:solidFill>
              </a:rPr>
              <a:t>Data Cleaning/Cleansing</a:t>
            </a:r>
          </a:p>
        </p:txBody>
      </p:sp>
      <p:sp>
        <p:nvSpPr>
          <p:cNvPr id="3" name="Content Placeholder 2"/>
          <p:cNvSpPr>
            <a:spLocks noGrp="1"/>
          </p:cNvSpPr>
          <p:nvPr>
            <p:ph idx="1"/>
          </p:nvPr>
        </p:nvSpPr>
        <p:spPr>
          <a:xfrm>
            <a:off x="1389062" y="2122170"/>
            <a:ext cx="8915400" cy="3777622"/>
          </a:xfrm>
        </p:spPr>
        <p:txBody>
          <a:bodyPr>
            <a:normAutofit/>
          </a:bodyPr>
          <a:lstStyle/>
          <a:p>
            <a:r>
              <a:rPr lang="en-US" sz="2000" dirty="0">
                <a:latin typeface="+mn-lt"/>
              </a:rPr>
              <a:t>The process of amending or removing data in a database that is </a:t>
            </a:r>
            <a:r>
              <a:rPr lang="en-US" sz="2000" dirty="0">
                <a:solidFill>
                  <a:srgbClr val="00B050"/>
                </a:solidFill>
                <a:latin typeface="+mn-lt"/>
              </a:rPr>
              <a:t>incorrect, incomplete, improperly formatted, or duplicated </a:t>
            </a:r>
            <a:r>
              <a:rPr lang="en-US" sz="2000" dirty="0">
                <a:latin typeface="+mn-lt"/>
              </a:rPr>
              <a:t>... </a:t>
            </a:r>
          </a:p>
          <a:p>
            <a:endParaRPr lang="en-US" sz="2000" dirty="0">
              <a:latin typeface="+mn-lt"/>
            </a:endParaRPr>
          </a:p>
          <a:p>
            <a:r>
              <a:rPr lang="en-US" sz="2000" dirty="0">
                <a:latin typeface="+mn-lt"/>
              </a:rPr>
              <a:t>Using a data cleaning tool can save a database administrator a significant amount of time and can be less costly than fixing errors manually.</a:t>
            </a:r>
          </a:p>
          <a:p>
            <a:endParaRPr lang="en-US" sz="2000" dirty="0"/>
          </a:p>
          <a:p>
            <a:r>
              <a:rPr lang="en-US" sz="2000" dirty="0"/>
              <a:t>Research project: Handling missing values in big data sets. </a:t>
            </a:r>
            <a:endParaRPr lang="en-US" sz="2000" dirty="0">
              <a:latin typeface="+mn-lt"/>
            </a:endParaRPr>
          </a:p>
        </p:txBody>
      </p:sp>
    </p:spTree>
    <p:extLst>
      <p:ext uri="{BB962C8B-B14F-4D97-AF65-F5344CB8AC3E}">
        <p14:creationId xmlns:p14="http://schemas.microsoft.com/office/powerpoint/2010/main" val="494467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2171859" y="580073"/>
            <a:ext cx="7154862" cy="928687"/>
          </a:xfrm>
        </p:spPr>
        <p:txBody>
          <a:bodyPr/>
          <a:lstStyle/>
          <a:p>
            <a:pPr algn="ctr" eaLnBrk="1" hangingPunct="1"/>
            <a:r>
              <a:rPr lang="en-US" dirty="0">
                <a:solidFill>
                  <a:srgbClr val="0070C0"/>
                </a:solidFill>
              </a:rPr>
              <a:t>Data Analytics Lifecycle</a:t>
            </a:r>
          </a:p>
        </p:txBody>
      </p:sp>
      <p:sp>
        <p:nvSpPr>
          <p:cNvPr id="6147" name="Rectangle 3"/>
          <p:cNvSpPr>
            <a:spLocks noGrp="1" noChangeArrowheads="1"/>
          </p:cNvSpPr>
          <p:nvPr>
            <p:ph idx="1"/>
          </p:nvPr>
        </p:nvSpPr>
        <p:spPr>
          <a:xfrm>
            <a:off x="777240" y="1965960"/>
            <a:ext cx="4766310" cy="3569158"/>
          </a:xfrm>
        </p:spPr>
        <p:txBody>
          <a:bodyPr>
            <a:normAutofit fontScale="55000" lnSpcReduction="20000"/>
          </a:bodyPr>
          <a:lstStyle/>
          <a:p>
            <a:pPr marL="0" indent="0">
              <a:buNone/>
            </a:pPr>
            <a:r>
              <a:rPr lang="en-US" sz="4400" dirty="0">
                <a:latin typeface="+mn-lt"/>
              </a:rPr>
              <a:t>Phase 1: Discovery</a:t>
            </a:r>
          </a:p>
          <a:p>
            <a:pPr marL="0" indent="0">
              <a:buNone/>
            </a:pPr>
            <a:r>
              <a:rPr lang="en-US" sz="4400" dirty="0">
                <a:latin typeface="+mn-lt"/>
              </a:rPr>
              <a:t>Phase 2: Data Preparation</a:t>
            </a:r>
          </a:p>
          <a:p>
            <a:pPr marL="0" indent="0">
              <a:buNone/>
            </a:pPr>
            <a:r>
              <a:rPr lang="en-US" sz="4400" dirty="0">
                <a:latin typeface="+mn-lt"/>
              </a:rPr>
              <a:t>Phase 3: Model Planning</a:t>
            </a:r>
          </a:p>
          <a:p>
            <a:pPr marL="0" indent="0">
              <a:buNone/>
            </a:pPr>
            <a:r>
              <a:rPr lang="en-US" sz="4400" dirty="0">
                <a:latin typeface="+mn-lt"/>
              </a:rPr>
              <a:t>Phase 4: Model Building</a:t>
            </a:r>
          </a:p>
          <a:p>
            <a:pPr marL="0" indent="0">
              <a:buNone/>
            </a:pPr>
            <a:r>
              <a:rPr lang="en-US" sz="4400" dirty="0">
                <a:latin typeface="+mn-lt"/>
              </a:rPr>
              <a:t>Phase 5: Communicate Results</a:t>
            </a:r>
          </a:p>
          <a:p>
            <a:pPr marL="0" indent="0">
              <a:buNone/>
            </a:pPr>
            <a:r>
              <a:rPr lang="en-US" sz="4400" dirty="0">
                <a:latin typeface="+mn-lt"/>
              </a:rPr>
              <a:t>Phase 6: Operationalize</a:t>
            </a:r>
          </a:p>
          <a:p>
            <a:pPr marL="0" indent="0">
              <a:buNone/>
            </a:pPr>
            <a:endParaRPr lang="en-US" dirty="0">
              <a:latin typeface="+mn-lt"/>
            </a:endParaRPr>
          </a:p>
          <a:p>
            <a:pPr marL="0" indent="0">
              <a:buNone/>
            </a:pPr>
            <a:r>
              <a:rPr lang="en-US" dirty="0">
                <a:latin typeface="+mn-lt"/>
              </a:rPr>
              <a:t>	</a:t>
            </a:r>
            <a:endParaRPr lang="en-US" sz="2400" dirty="0">
              <a:latin typeface="+mn-lt"/>
            </a:endParaRPr>
          </a:p>
        </p:txBody>
      </p:sp>
      <p:pic>
        <p:nvPicPr>
          <p:cNvPr id="3" name="Picture 2"/>
          <p:cNvPicPr>
            <a:picLocks noChangeAspect="1"/>
          </p:cNvPicPr>
          <p:nvPr/>
        </p:nvPicPr>
        <p:blipFill>
          <a:blip r:embed="rId3"/>
          <a:stretch>
            <a:fillRect/>
          </a:stretch>
        </p:blipFill>
        <p:spPr>
          <a:xfrm>
            <a:off x="6172812" y="1931670"/>
            <a:ext cx="4288834" cy="3429000"/>
          </a:xfrm>
          <a:prstGeom prst="rect">
            <a:avLst/>
          </a:prstGeom>
        </p:spPr>
      </p:pic>
      <p:sp>
        <p:nvSpPr>
          <p:cNvPr id="7" name="TextBox 6"/>
          <p:cNvSpPr txBox="1"/>
          <p:nvPr/>
        </p:nvSpPr>
        <p:spPr>
          <a:xfrm>
            <a:off x="6286500" y="5535118"/>
            <a:ext cx="4328159" cy="584775"/>
          </a:xfrm>
          <a:prstGeom prst="rect">
            <a:avLst/>
          </a:prstGeom>
          <a:noFill/>
        </p:spPr>
        <p:txBody>
          <a:bodyPr wrap="square" rtlCol="0">
            <a:spAutoFit/>
          </a:bodyPr>
          <a:lstStyle/>
          <a:p>
            <a:r>
              <a:rPr lang="en-US" sz="1400" dirty="0"/>
              <a:t>Source: EMC Data Analytics Handbook</a:t>
            </a:r>
          </a:p>
          <a:p>
            <a:endParaRPr lang="en-US" dirty="0"/>
          </a:p>
        </p:txBody>
      </p:sp>
    </p:spTree>
    <p:extLst>
      <p:ext uri="{BB962C8B-B14F-4D97-AF65-F5344CB8AC3E}">
        <p14:creationId xmlns:p14="http://schemas.microsoft.com/office/powerpoint/2010/main" val="4832045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1230" y="685165"/>
            <a:ext cx="9938320" cy="1029335"/>
          </a:xfrm>
        </p:spPr>
        <p:txBody>
          <a:bodyPr/>
          <a:lstStyle/>
          <a:p>
            <a:r>
              <a:rPr lang="en-US" dirty="0">
                <a:solidFill>
                  <a:srgbClr val="0070C0"/>
                </a:solidFill>
              </a:rPr>
              <a:t>Data Wrangling</a:t>
            </a:r>
          </a:p>
        </p:txBody>
      </p:sp>
      <p:sp>
        <p:nvSpPr>
          <p:cNvPr id="3" name="Content Placeholder 2"/>
          <p:cNvSpPr>
            <a:spLocks noGrp="1"/>
          </p:cNvSpPr>
          <p:nvPr>
            <p:ph idx="1"/>
          </p:nvPr>
        </p:nvSpPr>
        <p:spPr>
          <a:xfrm>
            <a:off x="1606232" y="2099310"/>
            <a:ext cx="8915400" cy="3777622"/>
          </a:xfrm>
        </p:spPr>
        <p:txBody>
          <a:bodyPr>
            <a:normAutofit/>
          </a:bodyPr>
          <a:lstStyle/>
          <a:p>
            <a:r>
              <a:rPr lang="en-US" sz="2000" dirty="0">
                <a:latin typeface="+mn-lt"/>
              </a:rPr>
              <a:t>The process of </a:t>
            </a:r>
            <a:r>
              <a:rPr lang="en-US" sz="2000" dirty="0">
                <a:solidFill>
                  <a:srgbClr val="FF0000"/>
                </a:solidFill>
                <a:latin typeface="+mn-lt"/>
              </a:rPr>
              <a:t>transforming</a:t>
            </a:r>
            <a:r>
              <a:rPr lang="en-US" sz="2000" dirty="0">
                <a:latin typeface="+mn-lt"/>
              </a:rPr>
              <a:t> and </a:t>
            </a:r>
            <a:r>
              <a:rPr lang="en-US" sz="2000" dirty="0">
                <a:solidFill>
                  <a:srgbClr val="FF0000"/>
                </a:solidFill>
                <a:latin typeface="+mn-lt"/>
              </a:rPr>
              <a:t>mapping</a:t>
            </a:r>
            <a:r>
              <a:rPr lang="en-US" sz="2000" dirty="0">
                <a:latin typeface="+mn-lt"/>
              </a:rPr>
              <a:t> data from one "raw" data form into another format with the intent of making it more appropriate and valuable for a variety of downstream purposes such as analytics.</a:t>
            </a:r>
          </a:p>
          <a:p>
            <a:pPr lvl="1"/>
            <a:r>
              <a:rPr lang="en-US" sz="1800" dirty="0">
                <a:latin typeface="+mn-lt"/>
              </a:rPr>
              <a:t>Transforming semi-structured/quasi-structure/unstructured data to structured data</a:t>
            </a:r>
          </a:p>
        </p:txBody>
      </p:sp>
    </p:spTree>
    <p:extLst>
      <p:ext uri="{BB962C8B-B14F-4D97-AF65-F5344CB8AC3E}">
        <p14:creationId xmlns:p14="http://schemas.microsoft.com/office/powerpoint/2010/main" val="1497273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7488" y="803287"/>
            <a:ext cx="9722296" cy="1325563"/>
          </a:xfrm>
        </p:spPr>
        <p:txBody>
          <a:bodyPr>
            <a:normAutofit/>
          </a:bodyPr>
          <a:lstStyle/>
          <a:p>
            <a:r>
              <a:rPr lang="en-US" dirty="0">
                <a:solidFill>
                  <a:srgbClr val="0070C0"/>
                </a:solidFill>
              </a:rPr>
              <a:t>From Unstructured to Structured: Data Wrangling</a:t>
            </a:r>
          </a:p>
        </p:txBody>
      </p:sp>
      <p:pic>
        <p:nvPicPr>
          <p:cNvPr id="5" name="Picture 4"/>
          <p:cNvPicPr>
            <a:picLocks noChangeAspect="1"/>
          </p:cNvPicPr>
          <p:nvPr/>
        </p:nvPicPr>
        <p:blipFill>
          <a:blip r:embed="rId2"/>
          <a:stretch>
            <a:fillRect/>
          </a:stretch>
        </p:blipFill>
        <p:spPr>
          <a:xfrm>
            <a:off x="1816231" y="2327533"/>
            <a:ext cx="8323868" cy="2990102"/>
          </a:xfrm>
          <a:prstGeom prst="rect">
            <a:avLst/>
          </a:prstGeom>
        </p:spPr>
      </p:pic>
      <p:sp>
        <p:nvSpPr>
          <p:cNvPr id="3" name="TextBox 2">
            <a:extLst>
              <a:ext uri="{FF2B5EF4-FFF2-40B4-BE49-F238E27FC236}">
                <a16:creationId xmlns:a16="http://schemas.microsoft.com/office/drawing/2014/main" id="{D95FFBC0-A57B-44E8-B45C-73842CAE0F19}"/>
              </a:ext>
            </a:extLst>
          </p:cNvPr>
          <p:cNvSpPr txBox="1"/>
          <p:nvPr/>
        </p:nvSpPr>
        <p:spPr>
          <a:xfrm>
            <a:off x="4511824" y="5524941"/>
            <a:ext cx="4653772" cy="584775"/>
          </a:xfrm>
          <a:prstGeom prst="rect">
            <a:avLst/>
          </a:prstGeom>
          <a:noFill/>
        </p:spPr>
        <p:txBody>
          <a:bodyPr wrap="square" rtlCol="0">
            <a:spAutoFit/>
          </a:bodyPr>
          <a:lstStyle/>
          <a:p>
            <a:r>
              <a:rPr lang="en-US" sz="1600" dirty="0"/>
              <a:t>How to do it? Text/information retrieval – a subject in data mining, not discussed here</a:t>
            </a:r>
          </a:p>
        </p:txBody>
      </p:sp>
      <p:sp>
        <p:nvSpPr>
          <p:cNvPr id="4" name="Rectangle: Rounded Corners 3">
            <a:extLst>
              <a:ext uri="{FF2B5EF4-FFF2-40B4-BE49-F238E27FC236}">
                <a16:creationId xmlns:a16="http://schemas.microsoft.com/office/drawing/2014/main" id="{36757E79-6ED7-4E1C-BAB3-527C080130D8}"/>
              </a:ext>
            </a:extLst>
          </p:cNvPr>
          <p:cNvSpPr/>
          <p:nvPr/>
        </p:nvSpPr>
        <p:spPr>
          <a:xfrm>
            <a:off x="4439816" y="5544623"/>
            <a:ext cx="4608512" cy="53431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1905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6332" y="650875"/>
            <a:ext cx="9578280" cy="937895"/>
          </a:xfrm>
        </p:spPr>
        <p:txBody>
          <a:bodyPr/>
          <a:lstStyle/>
          <a:p>
            <a:r>
              <a:rPr lang="en-US" dirty="0">
                <a:solidFill>
                  <a:srgbClr val="0070C0"/>
                </a:solidFill>
              </a:rPr>
              <a:t>Data Conditioning</a:t>
            </a:r>
          </a:p>
        </p:txBody>
      </p:sp>
      <p:sp>
        <p:nvSpPr>
          <p:cNvPr id="3" name="Content Placeholder 2"/>
          <p:cNvSpPr>
            <a:spLocks noGrp="1"/>
          </p:cNvSpPr>
          <p:nvPr>
            <p:ph idx="1"/>
          </p:nvPr>
        </p:nvSpPr>
        <p:spPr>
          <a:xfrm>
            <a:off x="1503362" y="2110740"/>
            <a:ext cx="8915400" cy="3777622"/>
          </a:xfrm>
        </p:spPr>
        <p:txBody>
          <a:bodyPr>
            <a:normAutofit/>
          </a:bodyPr>
          <a:lstStyle/>
          <a:p>
            <a:r>
              <a:rPr lang="en-US" sz="2400" dirty="0">
                <a:latin typeface="+mn-lt"/>
              </a:rPr>
              <a:t>Data conditioning is the use of </a:t>
            </a:r>
            <a:r>
              <a:rPr lang="en-US" sz="2400" dirty="0">
                <a:solidFill>
                  <a:srgbClr val="FF0000"/>
                </a:solidFill>
                <a:latin typeface="+mn-lt"/>
              </a:rPr>
              <a:t>data management and optimization techniques </a:t>
            </a:r>
            <a:r>
              <a:rPr lang="en-US" sz="2400" dirty="0">
                <a:latin typeface="+mn-lt"/>
              </a:rPr>
              <a:t>which result in the intelligent routing, optimization and protection of data for storage or data movement in a computer system.</a:t>
            </a:r>
          </a:p>
          <a:p>
            <a:pPr lvl="1"/>
            <a:r>
              <a:rPr lang="en-US" sz="2000" dirty="0">
                <a:solidFill>
                  <a:srgbClr val="00B050"/>
                </a:solidFill>
                <a:latin typeface="+mn-lt"/>
              </a:rPr>
              <a:t>Make data “smooth”</a:t>
            </a:r>
          </a:p>
          <a:p>
            <a:pPr lvl="1"/>
            <a:r>
              <a:rPr lang="en-US" sz="2000" dirty="0">
                <a:latin typeface="+mn-lt"/>
              </a:rPr>
              <a:t>e.g. applying a noise filter so that the signal is stronger.  </a:t>
            </a:r>
            <a:endParaRPr lang="en-US" dirty="0">
              <a:latin typeface="+mn-lt"/>
            </a:endParaRPr>
          </a:p>
        </p:txBody>
      </p:sp>
    </p:spTree>
    <p:extLst>
      <p:ext uri="{BB962C8B-B14F-4D97-AF65-F5344CB8AC3E}">
        <p14:creationId xmlns:p14="http://schemas.microsoft.com/office/powerpoint/2010/main" val="18784071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732075" y="683332"/>
            <a:ext cx="9252520" cy="1295400"/>
          </a:xfrm>
        </p:spPr>
        <p:txBody>
          <a:bodyPr>
            <a:normAutofit/>
          </a:bodyPr>
          <a:lstStyle/>
          <a:p>
            <a:pPr eaLnBrk="1" hangingPunct="1"/>
            <a:r>
              <a:rPr lang="en-US" sz="4000" dirty="0">
                <a:solidFill>
                  <a:srgbClr val="0070C0"/>
                </a:solidFill>
              </a:rPr>
              <a:t>Common Tools for Data Preparation</a:t>
            </a:r>
          </a:p>
        </p:txBody>
      </p:sp>
      <p:sp>
        <p:nvSpPr>
          <p:cNvPr id="8195" name="Rectangle 3"/>
          <p:cNvSpPr>
            <a:spLocks noGrp="1" noChangeArrowheads="1"/>
          </p:cNvSpPr>
          <p:nvPr>
            <p:ph idx="1"/>
          </p:nvPr>
        </p:nvSpPr>
        <p:spPr>
          <a:xfrm>
            <a:off x="1055440" y="1752600"/>
            <a:ext cx="9764960" cy="4114800"/>
          </a:xfrm>
        </p:spPr>
        <p:txBody>
          <a:bodyPr>
            <a:normAutofit/>
          </a:bodyPr>
          <a:lstStyle/>
          <a:p>
            <a:pPr eaLnBrk="1" hangingPunct="1"/>
            <a:r>
              <a:rPr lang="en-US" b="1" dirty="0">
                <a:solidFill>
                  <a:srgbClr val="FF0000"/>
                </a:solidFill>
                <a:latin typeface="+mn-lt"/>
              </a:rPr>
              <a:t>Hadoop</a:t>
            </a:r>
            <a:r>
              <a:rPr lang="en-US" dirty="0">
                <a:latin typeface="+mn-lt"/>
              </a:rPr>
              <a:t> can perform parallel ingest and analysis.</a:t>
            </a:r>
          </a:p>
          <a:p>
            <a:pPr lvl="1"/>
            <a:r>
              <a:rPr lang="en-US" b="1" dirty="0">
                <a:latin typeface="+mn-lt"/>
                <a:hlinkClick r:id="rId3"/>
              </a:rPr>
              <a:t>https://hadoop.apache.org/ </a:t>
            </a:r>
          </a:p>
          <a:p>
            <a:pPr lvl="1"/>
            <a:endParaRPr lang="en-US" b="1" dirty="0">
              <a:latin typeface="+mn-lt"/>
              <a:hlinkClick r:id="rId3"/>
            </a:endParaRPr>
          </a:p>
          <a:p>
            <a:pPr eaLnBrk="1" hangingPunct="1"/>
            <a:r>
              <a:rPr lang="en-US" b="1" dirty="0">
                <a:latin typeface="+mn-lt"/>
                <a:hlinkClick r:id="rId3"/>
              </a:rPr>
              <a:t>OpenRefine</a:t>
            </a:r>
            <a:r>
              <a:rPr lang="en-US" dirty="0">
                <a:latin typeface="+mn-lt"/>
              </a:rPr>
              <a:t> (formerly Google Refine) is a free, open source tool for working with messy data.</a:t>
            </a:r>
          </a:p>
          <a:p>
            <a:pPr lvl="1"/>
            <a:endParaRPr lang="en-US" dirty="0">
              <a:latin typeface="+mn-lt"/>
            </a:endParaRPr>
          </a:p>
          <a:p>
            <a:pPr eaLnBrk="1" hangingPunct="1"/>
            <a:r>
              <a:rPr lang="en-US" dirty="0">
                <a:latin typeface="+mn-lt"/>
              </a:rPr>
              <a:t>Similar to </a:t>
            </a:r>
            <a:r>
              <a:rPr lang="en-US" dirty="0" err="1">
                <a:latin typeface="+mn-lt"/>
              </a:rPr>
              <a:t>OpenRefine</a:t>
            </a:r>
            <a:r>
              <a:rPr lang="en-US" dirty="0">
                <a:latin typeface="+mn-lt"/>
              </a:rPr>
              <a:t>, Stanford’s </a:t>
            </a:r>
            <a:r>
              <a:rPr lang="en-US" dirty="0">
                <a:latin typeface="+mn-lt"/>
                <a:hlinkClick r:id="rId4"/>
              </a:rPr>
              <a:t>Data Wrangler </a:t>
            </a:r>
            <a:r>
              <a:rPr lang="en-US" dirty="0">
                <a:latin typeface="+mn-lt"/>
              </a:rPr>
              <a:t>is an  interactive tool for data cleaning an transformation.</a:t>
            </a:r>
          </a:p>
          <a:p>
            <a:pPr eaLnBrk="1" hangingPunct="1"/>
            <a:endParaRPr lang="en-US" dirty="0"/>
          </a:p>
          <a:p>
            <a:pPr eaLnBrk="1" hangingPunct="1"/>
            <a:r>
              <a:rPr lang="en-US" dirty="0">
                <a:latin typeface="+mn-lt"/>
              </a:rPr>
              <a:t>…</a:t>
            </a:r>
          </a:p>
        </p:txBody>
      </p:sp>
      <p:pic>
        <p:nvPicPr>
          <p:cNvPr id="2" name="Picture 1"/>
          <p:cNvPicPr>
            <a:picLocks noChangeAspect="1"/>
          </p:cNvPicPr>
          <p:nvPr/>
        </p:nvPicPr>
        <p:blipFill>
          <a:blip r:embed="rId5"/>
          <a:stretch>
            <a:fillRect/>
          </a:stretch>
        </p:blipFill>
        <p:spPr>
          <a:xfrm>
            <a:off x="8472264" y="2204864"/>
            <a:ext cx="2676525" cy="676275"/>
          </a:xfrm>
          <a:prstGeom prst="rect">
            <a:avLst/>
          </a:prstGeom>
        </p:spPr>
      </p:pic>
    </p:spTree>
    <p:extLst>
      <p:ext uri="{BB962C8B-B14F-4D97-AF65-F5344CB8AC3E}">
        <p14:creationId xmlns:p14="http://schemas.microsoft.com/office/powerpoint/2010/main" val="1179225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0308" y="650875"/>
            <a:ext cx="9794304" cy="1325563"/>
          </a:xfrm>
        </p:spPr>
        <p:txBody>
          <a:bodyPr/>
          <a:lstStyle/>
          <a:p>
            <a:r>
              <a:rPr lang="en-US" dirty="0">
                <a:solidFill>
                  <a:srgbClr val="0070C0"/>
                </a:solidFill>
              </a:rPr>
              <a:t>Activity #4</a:t>
            </a:r>
          </a:p>
        </p:txBody>
      </p:sp>
      <p:sp>
        <p:nvSpPr>
          <p:cNvPr id="3" name="Content Placeholder 2"/>
          <p:cNvSpPr>
            <a:spLocks noGrp="1"/>
          </p:cNvSpPr>
          <p:nvPr>
            <p:ph idx="1"/>
          </p:nvPr>
        </p:nvSpPr>
        <p:spPr>
          <a:xfrm>
            <a:off x="1583372" y="1976438"/>
            <a:ext cx="8915400" cy="3777622"/>
          </a:xfrm>
        </p:spPr>
        <p:txBody>
          <a:bodyPr/>
          <a:lstStyle/>
          <a:p>
            <a:r>
              <a:rPr lang="en-US" dirty="0">
                <a:latin typeface="+mn-lt"/>
              </a:rPr>
              <a:t>For the Fitbit case </a:t>
            </a:r>
          </a:p>
          <a:p>
            <a:pPr marL="914400" lvl="1" indent="-457200">
              <a:buFont typeface="+mj-lt"/>
              <a:buAutoNum type="arabicParenR"/>
            </a:pPr>
            <a:r>
              <a:rPr lang="en-US" dirty="0">
                <a:solidFill>
                  <a:schemeClr val="tx1"/>
                </a:solidFill>
                <a:latin typeface="+mn-lt"/>
              </a:rPr>
              <a:t>What kind of values (use your imagination) would be considered as errors? </a:t>
            </a:r>
          </a:p>
          <a:p>
            <a:pPr marL="914400" lvl="1" indent="-457200">
              <a:buFont typeface="+mj-lt"/>
              <a:buAutoNum type="arabicParenR"/>
            </a:pPr>
            <a:r>
              <a:rPr lang="en-US" dirty="0">
                <a:solidFill>
                  <a:schemeClr val="tx1"/>
                </a:solidFill>
                <a:latin typeface="+mn-lt"/>
              </a:rPr>
              <a:t>How erroneous data could be introduced? (i.e. name sources of errors)</a:t>
            </a:r>
          </a:p>
          <a:p>
            <a:pPr marL="457200" lvl="1" indent="0">
              <a:buNone/>
            </a:pPr>
            <a:endParaRPr lang="en-US" dirty="0">
              <a:solidFill>
                <a:schemeClr val="tx1"/>
              </a:solidFill>
              <a:latin typeface="+mn-lt"/>
            </a:endParaRPr>
          </a:p>
          <a:p>
            <a:r>
              <a:rPr lang="en-US" dirty="0">
                <a:latin typeface="+mn-lt"/>
              </a:rPr>
              <a:t>For the Talent Test case</a:t>
            </a:r>
          </a:p>
          <a:p>
            <a:pPr marL="800100" lvl="1" indent="-342900">
              <a:buFont typeface="+mj-lt"/>
              <a:buAutoNum type="arabicParenR"/>
            </a:pPr>
            <a:r>
              <a:rPr lang="en-US" dirty="0">
                <a:latin typeface="+mn-lt"/>
              </a:rPr>
              <a:t>Are the data collected 55 years later complete? </a:t>
            </a:r>
          </a:p>
          <a:p>
            <a:pPr marL="800100" lvl="1" indent="-342900">
              <a:buFont typeface="+mj-lt"/>
              <a:buAutoNum type="arabicParenR"/>
            </a:pPr>
            <a:r>
              <a:rPr lang="en-US" dirty="0">
                <a:latin typeface="+mn-lt"/>
              </a:rPr>
              <a:t>What could be further done to make the Talent Test data more useful?</a:t>
            </a:r>
          </a:p>
          <a:p>
            <a:pPr marL="0" indent="0">
              <a:buNone/>
            </a:pPr>
            <a:r>
              <a:rPr lang="en-US" dirty="0"/>
              <a:t> </a:t>
            </a:r>
          </a:p>
        </p:txBody>
      </p:sp>
    </p:spTree>
    <p:extLst>
      <p:ext uri="{BB962C8B-B14F-4D97-AF65-F5344CB8AC3E}">
        <p14:creationId xmlns:p14="http://schemas.microsoft.com/office/powerpoint/2010/main" val="4157542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631504" y="332656"/>
            <a:ext cx="7126560" cy="1462087"/>
          </a:xfrm>
        </p:spPr>
        <p:txBody>
          <a:bodyPr/>
          <a:lstStyle/>
          <a:p>
            <a:pPr eaLnBrk="1" hangingPunct="1"/>
            <a:r>
              <a:rPr lang="en-US" dirty="0"/>
              <a:t>Phase 3: Model Planning</a:t>
            </a:r>
          </a:p>
        </p:txBody>
      </p:sp>
      <p:pic>
        <p:nvPicPr>
          <p:cNvPr id="3" name="Picture 2"/>
          <p:cNvPicPr>
            <a:picLocks noChangeAspect="1"/>
          </p:cNvPicPr>
          <p:nvPr/>
        </p:nvPicPr>
        <p:blipFill>
          <a:blip r:embed="rId3"/>
          <a:stretch>
            <a:fillRect/>
          </a:stretch>
        </p:blipFill>
        <p:spPr>
          <a:xfrm>
            <a:off x="3719736" y="1340768"/>
            <a:ext cx="6629400" cy="4953000"/>
          </a:xfrm>
          <a:prstGeom prst="rect">
            <a:avLst/>
          </a:prstGeom>
        </p:spPr>
      </p:pic>
    </p:spTree>
    <p:extLst>
      <p:ext uri="{BB962C8B-B14F-4D97-AF65-F5344CB8AC3E}">
        <p14:creationId xmlns:p14="http://schemas.microsoft.com/office/powerpoint/2010/main" val="42787517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703512" y="457200"/>
            <a:ext cx="8278688" cy="1143000"/>
          </a:xfrm>
        </p:spPr>
        <p:txBody>
          <a:bodyPr/>
          <a:lstStyle/>
          <a:p>
            <a:pPr eaLnBrk="1" hangingPunct="1"/>
            <a:r>
              <a:rPr lang="en-US" dirty="0"/>
              <a:t> </a:t>
            </a:r>
            <a:r>
              <a:rPr lang="en-US" dirty="0">
                <a:solidFill>
                  <a:srgbClr val="0070C0"/>
                </a:solidFill>
              </a:rPr>
              <a:t>Phase 3: Model Planning</a:t>
            </a:r>
          </a:p>
        </p:txBody>
      </p:sp>
      <p:sp>
        <p:nvSpPr>
          <p:cNvPr id="9219" name="Rectangle 3"/>
          <p:cNvSpPr>
            <a:spLocks noGrp="1" noChangeArrowheads="1"/>
          </p:cNvSpPr>
          <p:nvPr>
            <p:ph idx="1"/>
          </p:nvPr>
        </p:nvSpPr>
        <p:spPr>
          <a:xfrm>
            <a:off x="983432" y="1484784"/>
            <a:ext cx="10513168" cy="4916016"/>
          </a:xfrm>
        </p:spPr>
        <p:txBody>
          <a:bodyPr>
            <a:noAutofit/>
          </a:bodyPr>
          <a:lstStyle/>
          <a:p>
            <a:pPr eaLnBrk="1" hangingPunct="1"/>
            <a:r>
              <a:rPr lang="en-US" sz="2000" dirty="0">
                <a:latin typeface="+mn-lt"/>
              </a:rPr>
              <a:t>Key activity: Assess </a:t>
            </a:r>
            <a:r>
              <a:rPr lang="en-US" sz="2000" dirty="0">
                <a:solidFill>
                  <a:srgbClr val="FF0000"/>
                </a:solidFill>
                <a:latin typeface="+mn-lt"/>
              </a:rPr>
              <a:t>the structure of the data </a:t>
            </a:r>
          </a:p>
          <a:p>
            <a:pPr lvl="1"/>
            <a:r>
              <a:rPr lang="en-US" sz="1800" dirty="0">
                <a:latin typeface="+mn-lt"/>
              </a:rPr>
              <a:t>this dictates the tools and analytic techniques  (next phase)</a:t>
            </a:r>
          </a:p>
          <a:p>
            <a:pPr lvl="1"/>
            <a:r>
              <a:rPr lang="en-US" sz="1800" dirty="0">
                <a:latin typeface="+mn-lt"/>
              </a:rPr>
              <a:t>Ensure the analytic techniques are feasible</a:t>
            </a:r>
          </a:p>
          <a:p>
            <a:r>
              <a:rPr lang="en-US" sz="2000" dirty="0">
                <a:latin typeface="+mn-lt"/>
              </a:rPr>
              <a:t>Determine if the situation warrants a single model or a series of techniques  </a:t>
            </a:r>
          </a:p>
          <a:p>
            <a:r>
              <a:rPr lang="en-US" sz="2000" dirty="0">
                <a:latin typeface="+mn-lt"/>
              </a:rPr>
              <a:t>Research and understand how other analysts have approached this kind or similar kind of problem</a:t>
            </a:r>
          </a:p>
          <a:p>
            <a:r>
              <a:rPr lang="en-US" sz="2000" dirty="0">
                <a:latin typeface="+mn-lt"/>
              </a:rPr>
              <a:t>Require </a:t>
            </a:r>
            <a:r>
              <a:rPr lang="en-US" sz="2000" dirty="0">
                <a:solidFill>
                  <a:srgbClr val="FF0000"/>
                </a:solidFill>
                <a:latin typeface="+mn-lt"/>
              </a:rPr>
              <a:t>deep understanding of the science </a:t>
            </a:r>
            <a:r>
              <a:rPr lang="en-US" sz="2000" dirty="0">
                <a:latin typeface="+mn-lt"/>
              </a:rPr>
              <a:t>in subject/application area</a:t>
            </a:r>
          </a:p>
          <a:p>
            <a:pPr lvl="1"/>
            <a:r>
              <a:rPr lang="en-US" sz="1800" dirty="0">
                <a:latin typeface="+mn-lt"/>
              </a:rPr>
              <a:t>Some fields (e.g. weather forecast) involve advanced scientific methods (Meteorology includes atmospheric chemistry and atmospheric physics)</a:t>
            </a:r>
          </a:p>
        </p:txBody>
      </p:sp>
    </p:spTree>
    <p:extLst>
      <p:ext uri="{BB962C8B-B14F-4D97-AF65-F5344CB8AC3E}">
        <p14:creationId xmlns:p14="http://schemas.microsoft.com/office/powerpoint/2010/main" val="16369914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3522" y="659447"/>
            <a:ext cx="10370368" cy="906463"/>
          </a:xfrm>
        </p:spPr>
        <p:txBody>
          <a:bodyPr/>
          <a:lstStyle/>
          <a:p>
            <a:r>
              <a:rPr lang="en-US" dirty="0">
                <a:solidFill>
                  <a:srgbClr val="0070C0"/>
                </a:solidFill>
              </a:rPr>
              <a:t>Model Planning: Examples</a:t>
            </a:r>
          </a:p>
        </p:txBody>
      </p:sp>
      <p:pic>
        <p:nvPicPr>
          <p:cNvPr id="4" name="Content Placeholder 3"/>
          <p:cNvPicPr>
            <a:picLocks noGrp="1" noChangeAspect="1"/>
          </p:cNvPicPr>
          <p:nvPr>
            <p:ph idx="1"/>
          </p:nvPr>
        </p:nvPicPr>
        <p:blipFill>
          <a:blip r:embed="rId2"/>
          <a:stretch>
            <a:fillRect/>
          </a:stretch>
        </p:blipFill>
        <p:spPr>
          <a:xfrm>
            <a:off x="1905000" y="1905000"/>
            <a:ext cx="8229600" cy="3200400"/>
          </a:xfrm>
          <a:prstGeom prst="rect">
            <a:avLst/>
          </a:prstGeom>
        </p:spPr>
      </p:pic>
    </p:spTree>
    <p:extLst>
      <p:ext uri="{BB962C8B-B14F-4D97-AF65-F5344CB8AC3E}">
        <p14:creationId xmlns:p14="http://schemas.microsoft.com/office/powerpoint/2010/main" val="33267354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645920" y="609600"/>
            <a:ext cx="7955280" cy="914400"/>
          </a:xfrm>
        </p:spPr>
        <p:txBody>
          <a:bodyPr>
            <a:normAutofit fontScale="90000"/>
          </a:bodyPr>
          <a:lstStyle/>
          <a:p>
            <a:pPr eaLnBrk="1" hangingPunct="1"/>
            <a:r>
              <a:rPr lang="en-US" sz="4000" dirty="0">
                <a:solidFill>
                  <a:srgbClr val="0070C0"/>
                </a:solidFill>
              </a:rPr>
              <a:t>Common Tools for Data Modeling </a:t>
            </a:r>
          </a:p>
        </p:txBody>
      </p:sp>
      <p:sp>
        <p:nvSpPr>
          <p:cNvPr id="9219" name="Rectangle 3"/>
          <p:cNvSpPr>
            <a:spLocks noGrp="1" noChangeArrowheads="1"/>
          </p:cNvSpPr>
          <p:nvPr>
            <p:ph idx="1"/>
          </p:nvPr>
        </p:nvSpPr>
        <p:spPr>
          <a:xfrm>
            <a:off x="1199456" y="1700808"/>
            <a:ext cx="9167713" cy="4395192"/>
          </a:xfrm>
        </p:spPr>
        <p:txBody>
          <a:bodyPr>
            <a:noAutofit/>
          </a:bodyPr>
          <a:lstStyle/>
          <a:p>
            <a:pPr eaLnBrk="1" hangingPunct="1"/>
            <a:r>
              <a:rPr lang="en-US" dirty="0">
                <a:solidFill>
                  <a:srgbClr val="FF0000"/>
                </a:solidFill>
                <a:latin typeface="+mn-lt"/>
              </a:rPr>
              <a:t>R</a:t>
            </a:r>
            <a:r>
              <a:rPr lang="en-US" dirty="0">
                <a:latin typeface="+mn-lt"/>
              </a:rPr>
              <a:t> has a complete set of modeling capabilities</a:t>
            </a:r>
          </a:p>
          <a:p>
            <a:pPr lvl="1" eaLnBrk="1" hangingPunct="1"/>
            <a:r>
              <a:rPr lang="en-US" sz="2000" dirty="0">
                <a:latin typeface="+mn-lt"/>
              </a:rPr>
              <a:t>R contains about 5000 packages for data analysis and graphical presentation </a:t>
            </a:r>
          </a:p>
          <a:p>
            <a:pPr eaLnBrk="1" hangingPunct="1"/>
            <a:r>
              <a:rPr lang="en-US" dirty="0">
                <a:solidFill>
                  <a:srgbClr val="FF0000"/>
                </a:solidFill>
                <a:latin typeface="+mn-lt"/>
              </a:rPr>
              <a:t>SQL Analysis services </a:t>
            </a:r>
            <a:r>
              <a:rPr lang="en-US" dirty="0">
                <a:latin typeface="+mn-lt"/>
              </a:rPr>
              <a:t>can perform in-database analytics of common data mining functions </a:t>
            </a:r>
          </a:p>
          <a:p>
            <a:pPr eaLnBrk="1" hangingPunct="1"/>
            <a:r>
              <a:rPr lang="en-US" dirty="0">
                <a:solidFill>
                  <a:srgbClr val="FF0000"/>
                </a:solidFill>
                <a:latin typeface="+mn-lt"/>
              </a:rPr>
              <a:t>SAS/ACCESS</a:t>
            </a:r>
            <a:r>
              <a:rPr lang="en-US" dirty="0">
                <a:latin typeface="+mn-lt"/>
              </a:rPr>
              <a:t> provides integration between SAS and the analytics sandbox via multiple data connections</a:t>
            </a:r>
          </a:p>
          <a:p>
            <a:pPr eaLnBrk="1" hangingPunct="1"/>
            <a:r>
              <a:rPr lang="en-US" dirty="0">
                <a:latin typeface="+mn-lt"/>
              </a:rPr>
              <a:t>Top 6 popular modeling tools</a:t>
            </a:r>
          </a:p>
          <a:p>
            <a:pPr lvl="1"/>
            <a:r>
              <a:rPr lang="en-US" sz="2000" dirty="0">
                <a:latin typeface="+mn-lt"/>
                <a:hlinkClick r:id="rId3"/>
              </a:rPr>
              <a:t>https://www.datasciencecentral.com/profiles/blogs/top-6-data-modeling-tools</a:t>
            </a:r>
            <a:r>
              <a:rPr lang="en-US" sz="2000" dirty="0">
                <a:latin typeface="+mn-lt"/>
              </a:rPr>
              <a:t> </a:t>
            </a:r>
          </a:p>
        </p:txBody>
      </p:sp>
    </p:spTree>
    <p:extLst>
      <p:ext uri="{BB962C8B-B14F-4D97-AF65-F5344CB8AC3E}">
        <p14:creationId xmlns:p14="http://schemas.microsoft.com/office/powerpoint/2010/main" val="24292246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0652" y="866973"/>
            <a:ext cx="10010328" cy="1325563"/>
          </a:xfrm>
        </p:spPr>
        <p:txBody>
          <a:bodyPr/>
          <a:lstStyle/>
          <a:p>
            <a:r>
              <a:rPr lang="en-US" dirty="0">
                <a:solidFill>
                  <a:srgbClr val="0070C0"/>
                </a:solidFill>
              </a:rPr>
              <a:t>Activity #5: Brainstorming</a:t>
            </a:r>
          </a:p>
        </p:txBody>
      </p:sp>
      <p:sp>
        <p:nvSpPr>
          <p:cNvPr id="3" name="Content Placeholder 2"/>
          <p:cNvSpPr>
            <a:spLocks noGrp="1"/>
          </p:cNvSpPr>
          <p:nvPr>
            <p:ph idx="1"/>
          </p:nvPr>
        </p:nvSpPr>
        <p:spPr>
          <a:xfrm>
            <a:off x="1309052" y="1927860"/>
            <a:ext cx="9309418" cy="3777622"/>
          </a:xfrm>
        </p:spPr>
        <p:txBody>
          <a:bodyPr>
            <a:normAutofit fontScale="92500" lnSpcReduction="20000"/>
          </a:bodyPr>
          <a:lstStyle/>
          <a:p>
            <a:pPr marL="0" indent="0">
              <a:buNone/>
            </a:pPr>
            <a:endParaRPr lang="en-US" dirty="0">
              <a:latin typeface="+mn-lt"/>
            </a:endParaRPr>
          </a:p>
          <a:p>
            <a:pPr marL="514350" indent="-457200">
              <a:buFont typeface="+mj-lt"/>
              <a:buAutoNum type="arabicPeriod"/>
            </a:pPr>
            <a:r>
              <a:rPr lang="en-US" dirty="0">
                <a:latin typeface="+mn-lt"/>
              </a:rPr>
              <a:t>What model are used for the </a:t>
            </a:r>
            <a:r>
              <a:rPr lang="en-US" dirty="0">
                <a:solidFill>
                  <a:srgbClr val="FF0000"/>
                </a:solidFill>
                <a:latin typeface="+mn-lt"/>
              </a:rPr>
              <a:t>Fitbit</a:t>
            </a:r>
            <a:r>
              <a:rPr lang="en-US" dirty="0">
                <a:latin typeface="+mn-lt"/>
              </a:rPr>
              <a:t> data analysis?</a:t>
            </a:r>
          </a:p>
          <a:p>
            <a:pPr marL="514350" indent="-457200">
              <a:buFont typeface="+mj-lt"/>
              <a:buAutoNum type="arabicPeriod"/>
            </a:pPr>
            <a:r>
              <a:rPr lang="en-US" dirty="0">
                <a:latin typeface="+mn-lt"/>
              </a:rPr>
              <a:t>What model are used for the </a:t>
            </a:r>
            <a:r>
              <a:rPr lang="en-US" dirty="0">
                <a:solidFill>
                  <a:srgbClr val="FF0000"/>
                </a:solidFill>
                <a:latin typeface="+mn-lt"/>
              </a:rPr>
              <a:t>Talent Test </a:t>
            </a:r>
            <a:r>
              <a:rPr lang="en-US" dirty="0">
                <a:latin typeface="+mn-lt"/>
              </a:rPr>
              <a:t>data analysis?</a:t>
            </a:r>
          </a:p>
          <a:p>
            <a:pPr marL="514350" indent="-457200">
              <a:buFont typeface="+mj-lt"/>
              <a:buAutoNum type="arabicPeriod"/>
            </a:pPr>
            <a:r>
              <a:rPr lang="en-US" dirty="0">
                <a:solidFill>
                  <a:srgbClr val="FF0000"/>
                </a:solidFill>
                <a:latin typeface="+mn-lt"/>
              </a:rPr>
              <a:t>Weather forecast</a:t>
            </a:r>
            <a:r>
              <a:rPr lang="en-US" dirty="0">
                <a:latin typeface="+mn-lt"/>
              </a:rPr>
              <a:t> (use your knowledge or imagination) </a:t>
            </a:r>
          </a:p>
          <a:p>
            <a:pPr marL="971550" lvl="1" indent="-457200">
              <a:buFont typeface="+mj-lt"/>
              <a:buAutoNum type="alphaLcPeriod"/>
            </a:pPr>
            <a:r>
              <a:rPr lang="en-US" dirty="0">
                <a:latin typeface="+mn-lt"/>
              </a:rPr>
              <a:t>What data needed to forecast tomorrow’s weather? How to collect? (phase 1)</a:t>
            </a:r>
          </a:p>
          <a:p>
            <a:pPr marL="971550" lvl="1" indent="-457200">
              <a:buFont typeface="+mj-lt"/>
              <a:buAutoNum type="alphaLcPeriod"/>
            </a:pPr>
            <a:r>
              <a:rPr lang="en-US" dirty="0">
                <a:latin typeface="+mn-lt"/>
              </a:rPr>
              <a:t>Possible to have errors in these collected data? How to clean? What data format likely for original data when collected? Is such format easy to process? If not, how to convert to another format? (phase 2)</a:t>
            </a:r>
          </a:p>
          <a:p>
            <a:pPr marL="971550" lvl="1" indent="-457200">
              <a:buFont typeface="+mj-lt"/>
              <a:buAutoNum type="alphaLcPeriod"/>
            </a:pPr>
            <a:r>
              <a:rPr lang="en-US" dirty="0">
                <a:latin typeface="+mn-lt"/>
              </a:rPr>
              <a:t>From the data we have, how could we predict tomorrow’s weather? What scientific model  would be used? (phase 3)</a:t>
            </a:r>
          </a:p>
          <a:p>
            <a:pPr marL="571500" indent="-457200">
              <a:buFont typeface="+mj-lt"/>
              <a:buAutoNum type="arabicPeriod"/>
            </a:pPr>
            <a:r>
              <a:rPr lang="en-US" dirty="0">
                <a:latin typeface="+mn-lt"/>
              </a:rPr>
              <a:t>Earthquake data</a:t>
            </a:r>
          </a:p>
          <a:p>
            <a:pPr marL="971550" lvl="1" indent="-457200"/>
            <a:r>
              <a:rPr lang="en-US" dirty="0"/>
              <a:t>What can you do with the given data relating to southern California earthquakes? (see lecture demo for earthquake data.)</a:t>
            </a:r>
            <a:endParaRPr lang="en-US" dirty="0">
              <a:latin typeface="+mn-lt"/>
            </a:endParaRPr>
          </a:p>
          <a:p>
            <a:endParaRPr lang="en-US" dirty="0">
              <a:latin typeface="+mn-lt"/>
            </a:endParaRPr>
          </a:p>
          <a:p>
            <a:endParaRPr lang="en-US" dirty="0"/>
          </a:p>
        </p:txBody>
      </p:sp>
      <p:pic>
        <p:nvPicPr>
          <p:cNvPr id="5" name="Picture 4"/>
          <p:cNvPicPr>
            <a:picLocks noChangeAspect="1"/>
          </p:cNvPicPr>
          <p:nvPr/>
        </p:nvPicPr>
        <p:blipFill>
          <a:blip r:embed="rId2"/>
          <a:stretch>
            <a:fillRect/>
          </a:stretch>
        </p:blipFill>
        <p:spPr>
          <a:xfrm>
            <a:off x="8976320" y="548680"/>
            <a:ext cx="2324100" cy="1962150"/>
          </a:xfrm>
          <a:prstGeom prst="rect">
            <a:avLst/>
          </a:prstGeom>
        </p:spPr>
      </p:pic>
    </p:spTree>
    <p:extLst>
      <p:ext uri="{BB962C8B-B14F-4D97-AF65-F5344CB8AC3E}">
        <p14:creationId xmlns:p14="http://schemas.microsoft.com/office/powerpoint/2010/main" val="694415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1230" y="616585"/>
            <a:ext cx="9938320" cy="789305"/>
          </a:xfrm>
        </p:spPr>
        <p:txBody>
          <a:bodyPr/>
          <a:lstStyle/>
          <a:p>
            <a:r>
              <a:rPr lang="en-US" dirty="0">
                <a:solidFill>
                  <a:srgbClr val="0070C0"/>
                </a:solidFill>
              </a:rPr>
              <a:t>Data Analysis vs. Data Analytics</a:t>
            </a:r>
          </a:p>
        </p:txBody>
      </p:sp>
      <p:sp>
        <p:nvSpPr>
          <p:cNvPr id="3" name="Content Placeholder 2"/>
          <p:cNvSpPr>
            <a:spLocks noGrp="1"/>
          </p:cNvSpPr>
          <p:nvPr>
            <p:ph idx="1"/>
          </p:nvPr>
        </p:nvSpPr>
        <p:spPr>
          <a:xfrm>
            <a:off x="1154430" y="1668780"/>
            <a:ext cx="10350182" cy="4242442"/>
          </a:xfrm>
        </p:spPr>
        <p:txBody>
          <a:bodyPr>
            <a:normAutofit/>
          </a:bodyPr>
          <a:lstStyle/>
          <a:p>
            <a:r>
              <a:rPr lang="en-US" sz="2400" dirty="0">
                <a:solidFill>
                  <a:srgbClr val="FF0000"/>
                </a:solidFill>
                <a:latin typeface="+mn-lt"/>
              </a:rPr>
              <a:t>Data analytics</a:t>
            </a:r>
            <a:r>
              <a:rPr lang="en-US" sz="2400" dirty="0">
                <a:latin typeface="+mn-lt"/>
              </a:rPr>
              <a:t> is a </a:t>
            </a:r>
            <a:r>
              <a:rPr lang="en-US" sz="2400" dirty="0">
                <a:solidFill>
                  <a:srgbClr val="00B050"/>
                </a:solidFill>
                <a:latin typeface="+mn-lt"/>
              </a:rPr>
              <a:t>broader</a:t>
            </a:r>
            <a:r>
              <a:rPr lang="en-US" sz="2400" dirty="0">
                <a:latin typeface="+mn-lt"/>
              </a:rPr>
              <a:t> term</a:t>
            </a:r>
          </a:p>
          <a:p>
            <a:pPr lvl="1"/>
            <a:r>
              <a:rPr lang="en-US" sz="2000" dirty="0">
                <a:latin typeface="+mn-lt"/>
              </a:rPr>
              <a:t>may refer to the complete business process of data analysis project</a:t>
            </a:r>
          </a:p>
          <a:p>
            <a:pPr lvl="1"/>
            <a:r>
              <a:rPr lang="en-US" sz="2000" dirty="0">
                <a:latin typeface="+mn-lt"/>
              </a:rPr>
              <a:t>data analysis usually considered as a subcomponent of data analytics </a:t>
            </a:r>
          </a:p>
          <a:p>
            <a:r>
              <a:rPr lang="en-US" sz="2400" dirty="0">
                <a:solidFill>
                  <a:srgbClr val="FF0000"/>
                </a:solidFill>
                <a:latin typeface="+mn-lt"/>
              </a:rPr>
              <a:t>Data analysis </a:t>
            </a:r>
            <a:r>
              <a:rPr lang="en-US" sz="2400" dirty="0">
                <a:latin typeface="+mn-lt"/>
              </a:rPr>
              <a:t>refers to the process of compiling and analyzing data to support decision making</a:t>
            </a:r>
          </a:p>
          <a:p>
            <a:r>
              <a:rPr lang="en-US" sz="2400" dirty="0">
                <a:latin typeface="+mn-lt"/>
              </a:rPr>
              <a:t>Whereas </a:t>
            </a:r>
            <a:r>
              <a:rPr lang="en-US" sz="2400" dirty="0">
                <a:solidFill>
                  <a:srgbClr val="FF0000"/>
                </a:solidFill>
                <a:latin typeface="+mn-lt"/>
              </a:rPr>
              <a:t>data analytics </a:t>
            </a:r>
            <a:r>
              <a:rPr lang="en-US" sz="2400" dirty="0">
                <a:latin typeface="+mn-lt"/>
              </a:rPr>
              <a:t>also includes the </a:t>
            </a:r>
            <a:r>
              <a:rPr lang="en-US" sz="2400" dirty="0">
                <a:solidFill>
                  <a:srgbClr val="00B050"/>
                </a:solidFill>
                <a:latin typeface="+mn-lt"/>
              </a:rPr>
              <a:t>tools</a:t>
            </a:r>
            <a:r>
              <a:rPr lang="en-US" sz="2400" dirty="0">
                <a:latin typeface="+mn-lt"/>
              </a:rPr>
              <a:t> and </a:t>
            </a:r>
            <a:r>
              <a:rPr lang="en-US" sz="2400" dirty="0">
                <a:solidFill>
                  <a:srgbClr val="00B050"/>
                </a:solidFill>
                <a:latin typeface="+mn-lt"/>
              </a:rPr>
              <a:t>techniques</a:t>
            </a:r>
            <a:r>
              <a:rPr lang="en-US" sz="2400" dirty="0">
                <a:latin typeface="+mn-lt"/>
              </a:rPr>
              <a:t> use to do so</a:t>
            </a:r>
          </a:p>
          <a:p>
            <a:endParaRPr lang="en-US" sz="2400" dirty="0">
              <a:latin typeface="+mn-lt"/>
            </a:endParaRPr>
          </a:p>
          <a:p>
            <a:pPr lvl="2"/>
            <a:r>
              <a:rPr lang="en-US" sz="1800" dirty="0">
                <a:latin typeface="+mn-lt"/>
              </a:rPr>
              <a:t>Sometime we use these two terms interchangeably when referring to data science projects in general</a:t>
            </a:r>
          </a:p>
        </p:txBody>
      </p:sp>
    </p:spTree>
    <p:extLst>
      <p:ext uri="{BB962C8B-B14F-4D97-AF65-F5344CB8AC3E}">
        <p14:creationId xmlns:p14="http://schemas.microsoft.com/office/powerpoint/2010/main" val="28739285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199456" y="215576"/>
            <a:ext cx="7467600" cy="1233487"/>
          </a:xfrm>
        </p:spPr>
        <p:txBody>
          <a:bodyPr/>
          <a:lstStyle/>
          <a:p>
            <a:pPr algn="ctr" eaLnBrk="1" hangingPunct="1"/>
            <a:r>
              <a:rPr lang="en-US" dirty="0"/>
              <a:t>Phase 4: Model Building</a:t>
            </a:r>
          </a:p>
        </p:txBody>
      </p:sp>
      <p:pic>
        <p:nvPicPr>
          <p:cNvPr id="3" name="Picture 2"/>
          <p:cNvPicPr>
            <a:picLocks noChangeAspect="1"/>
          </p:cNvPicPr>
          <p:nvPr/>
        </p:nvPicPr>
        <p:blipFill>
          <a:blip r:embed="rId3"/>
          <a:stretch>
            <a:fillRect/>
          </a:stretch>
        </p:blipFill>
        <p:spPr>
          <a:xfrm>
            <a:off x="3143672" y="1124744"/>
            <a:ext cx="7043451" cy="5029200"/>
          </a:xfrm>
          <a:prstGeom prst="rect">
            <a:avLst/>
          </a:prstGeom>
        </p:spPr>
      </p:pic>
    </p:spTree>
    <p:extLst>
      <p:ext uri="{BB962C8B-B14F-4D97-AF65-F5344CB8AC3E}">
        <p14:creationId xmlns:p14="http://schemas.microsoft.com/office/powerpoint/2010/main" val="27013547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D65E734-32D9-4672-9E6F-3549D2E97757}"/>
              </a:ext>
            </a:extLst>
          </p:cNvPr>
          <p:cNvSpPr/>
          <p:nvPr/>
        </p:nvSpPr>
        <p:spPr>
          <a:xfrm>
            <a:off x="4112940" y="3757610"/>
            <a:ext cx="6910536" cy="1240160"/>
          </a:xfrm>
          <a:prstGeom prst="round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Phase 3 and Phase 4 are domain specific; In this lecture, we simply consider Phase 3 as the design phase while Phase 4 as the implementation (and testing) phase.</a:t>
            </a:r>
          </a:p>
        </p:txBody>
      </p:sp>
      <p:sp>
        <p:nvSpPr>
          <p:cNvPr id="9218" name="Rectangle 2"/>
          <p:cNvSpPr>
            <a:spLocks noGrp="1" noChangeArrowheads="1"/>
          </p:cNvSpPr>
          <p:nvPr>
            <p:ph type="title"/>
          </p:nvPr>
        </p:nvSpPr>
        <p:spPr>
          <a:xfrm>
            <a:off x="2135560" y="260648"/>
            <a:ext cx="7846640" cy="1233487"/>
          </a:xfrm>
        </p:spPr>
        <p:txBody>
          <a:bodyPr/>
          <a:lstStyle/>
          <a:p>
            <a:pPr eaLnBrk="1" hangingPunct="1"/>
            <a:r>
              <a:rPr lang="en-US" dirty="0">
                <a:solidFill>
                  <a:srgbClr val="0070C0"/>
                </a:solidFill>
              </a:rPr>
              <a:t>Phase 4: Model Building</a:t>
            </a:r>
          </a:p>
        </p:txBody>
      </p:sp>
      <p:sp>
        <p:nvSpPr>
          <p:cNvPr id="9219" name="Rectangle 3"/>
          <p:cNvSpPr>
            <a:spLocks noGrp="1" noChangeArrowheads="1"/>
          </p:cNvSpPr>
          <p:nvPr>
            <p:ph idx="1"/>
          </p:nvPr>
        </p:nvSpPr>
        <p:spPr>
          <a:xfrm>
            <a:off x="1379476" y="1494135"/>
            <a:ext cx="9358808" cy="4343400"/>
          </a:xfrm>
          <a:ln>
            <a:solidFill>
              <a:schemeClr val="accent1"/>
            </a:solidFill>
          </a:ln>
        </p:spPr>
        <p:txBody>
          <a:bodyPr>
            <a:normAutofit/>
          </a:bodyPr>
          <a:lstStyle/>
          <a:p>
            <a:pPr eaLnBrk="1" hangingPunct="1"/>
            <a:r>
              <a:rPr lang="en-US" sz="2000" dirty="0">
                <a:latin typeface="+mn-lt"/>
              </a:rPr>
              <a:t>Execute the models defined in Phase 3.</a:t>
            </a:r>
          </a:p>
          <a:p>
            <a:pPr eaLnBrk="1" hangingPunct="1"/>
            <a:r>
              <a:rPr lang="en-US" sz="2000" dirty="0">
                <a:latin typeface="+mn-lt"/>
              </a:rPr>
              <a:t>Develop datasets for training, testing, and production.</a:t>
            </a:r>
          </a:p>
          <a:p>
            <a:pPr eaLnBrk="1" hangingPunct="1"/>
            <a:r>
              <a:rPr lang="en-US" sz="2000" dirty="0">
                <a:latin typeface="+mn-lt"/>
              </a:rPr>
              <a:t>Develop analytic model on training data, test on test data.</a:t>
            </a:r>
          </a:p>
        </p:txBody>
      </p:sp>
    </p:spTree>
    <p:extLst>
      <p:ext uri="{BB962C8B-B14F-4D97-AF65-F5344CB8AC3E}">
        <p14:creationId xmlns:p14="http://schemas.microsoft.com/office/powerpoint/2010/main" val="8559536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775520" y="381000"/>
            <a:ext cx="8206680" cy="1066800"/>
          </a:xfrm>
        </p:spPr>
        <p:txBody>
          <a:bodyPr>
            <a:normAutofit/>
          </a:bodyPr>
          <a:lstStyle/>
          <a:p>
            <a:pPr algn="ctr" eaLnBrk="1" hangingPunct="1"/>
            <a:r>
              <a:rPr lang="en-US" dirty="0"/>
              <a:t> </a:t>
            </a:r>
            <a:r>
              <a:rPr lang="en-US" dirty="0">
                <a:solidFill>
                  <a:srgbClr val="0070C0"/>
                </a:solidFill>
              </a:rPr>
              <a:t>Common Tools for Model Building  </a:t>
            </a:r>
          </a:p>
        </p:txBody>
      </p:sp>
      <p:sp>
        <p:nvSpPr>
          <p:cNvPr id="9219" name="Rectangle 3"/>
          <p:cNvSpPr>
            <a:spLocks noGrp="1" noChangeArrowheads="1"/>
          </p:cNvSpPr>
          <p:nvPr>
            <p:ph idx="1"/>
          </p:nvPr>
        </p:nvSpPr>
        <p:spPr>
          <a:xfrm>
            <a:off x="1415480" y="1449049"/>
            <a:ext cx="9793088" cy="5105400"/>
          </a:xfrm>
        </p:spPr>
        <p:txBody>
          <a:bodyPr>
            <a:normAutofit fontScale="92500" lnSpcReduction="20000"/>
          </a:bodyPr>
          <a:lstStyle/>
          <a:p>
            <a:pPr eaLnBrk="1" hangingPunct="1"/>
            <a:r>
              <a:rPr lang="en-US" dirty="0">
                <a:latin typeface="+mn-lt"/>
              </a:rPr>
              <a:t>Commercial Tools</a:t>
            </a:r>
          </a:p>
          <a:p>
            <a:pPr lvl="1" eaLnBrk="1" hangingPunct="1"/>
            <a:r>
              <a:rPr lang="en-US" sz="2000" dirty="0">
                <a:solidFill>
                  <a:srgbClr val="00B050"/>
                </a:solidFill>
                <a:latin typeface="+mn-lt"/>
              </a:rPr>
              <a:t>SAS</a:t>
            </a:r>
            <a:r>
              <a:rPr lang="en-US" sz="2000" dirty="0">
                <a:solidFill>
                  <a:srgbClr val="FF0000"/>
                </a:solidFill>
                <a:latin typeface="+mn-lt"/>
              </a:rPr>
              <a:t> </a:t>
            </a:r>
            <a:r>
              <a:rPr lang="en-US" sz="2000" dirty="0">
                <a:latin typeface="+mn-lt"/>
              </a:rPr>
              <a:t>Enterprise Miner – built for enterprise-level computing and analytics</a:t>
            </a:r>
          </a:p>
          <a:p>
            <a:pPr lvl="1" eaLnBrk="1" hangingPunct="1"/>
            <a:r>
              <a:rPr lang="en-US" sz="2000" dirty="0">
                <a:solidFill>
                  <a:srgbClr val="00B050"/>
                </a:solidFill>
                <a:latin typeface="+mn-lt"/>
              </a:rPr>
              <a:t>SPSS</a:t>
            </a:r>
            <a:r>
              <a:rPr lang="en-US" sz="2000" dirty="0">
                <a:latin typeface="+mn-lt"/>
              </a:rPr>
              <a:t> Modeler (IBM) – provides enterprise-level computing and analytics </a:t>
            </a:r>
          </a:p>
          <a:p>
            <a:pPr lvl="1" eaLnBrk="1" hangingPunct="1"/>
            <a:r>
              <a:rPr lang="en-US" sz="2000" dirty="0" err="1">
                <a:solidFill>
                  <a:srgbClr val="00B050"/>
                </a:solidFill>
                <a:latin typeface="+mn-lt"/>
              </a:rPr>
              <a:t>Matlab</a:t>
            </a:r>
            <a:r>
              <a:rPr lang="en-US" sz="2000" dirty="0">
                <a:latin typeface="+mn-lt"/>
              </a:rPr>
              <a:t> – high-level language for data analytics, algorithms, data exploration</a:t>
            </a:r>
          </a:p>
          <a:p>
            <a:pPr lvl="1" eaLnBrk="1" hangingPunct="1"/>
            <a:r>
              <a:rPr lang="en-US" sz="2000" dirty="0">
                <a:solidFill>
                  <a:srgbClr val="00B050"/>
                </a:solidFill>
                <a:latin typeface="+mn-lt"/>
              </a:rPr>
              <a:t>Alpine Miner </a:t>
            </a:r>
            <a:r>
              <a:rPr lang="en-US" sz="2000" dirty="0">
                <a:latin typeface="+mn-lt"/>
              </a:rPr>
              <a:t>– provides GUI frontend for backend analytics tools</a:t>
            </a:r>
          </a:p>
          <a:p>
            <a:pPr lvl="1" eaLnBrk="1" hangingPunct="1"/>
            <a:r>
              <a:rPr lang="en-US" sz="2000" dirty="0">
                <a:solidFill>
                  <a:srgbClr val="00B050"/>
                </a:solidFill>
                <a:latin typeface="+mn-lt"/>
              </a:rPr>
              <a:t>STATISTICA</a:t>
            </a:r>
            <a:r>
              <a:rPr lang="en-US" sz="2000" dirty="0">
                <a:latin typeface="+mn-lt"/>
              </a:rPr>
              <a:t> and </a:t>
            </a:r>
            <a:r>
              <a:rPr lang="en-US" sz="2000" dirty="0">
                <a:solidFill>
                  <a:srgbClr val="00B050"/>
                </a:solidFill>
                <a:latin typeface="+mn-lt"/>
              </a:rPr>
              <a:t>MATHEMATICA</a:t>
            </a:r>
            <a:r>
              <a:rPr lang="en-US" sz="2000" dirty="0">
                <a:latin typeface="+mn-lt"/>
              </a:rPr>
              <a:t> – popular data mining and analytics tools</a:t>
            </a:r>
          </a:p>
          <a:p>
            <a:pPr lvl="1" eaLnBrk="1" hangingPunct="1"/>
            <a:endParaRPr lang="en-US" sz="2000" dirty="0">
              <a:latin typeface="+mn-lt"/>
            </a:endParaRPr>
          </a:p>
          <a:p>
            <a:pPr eaLnBrk="1" hangingPunct="1"/>
            <a:r>
              <a:rPr lang="en-US" dirty="0">
                <a:latin typeface="+mn-lt"/>
              </a:rPr>
              <a:t>Free or Open Source Tools</a:t>
            </a:r>
          </a:p>
          <a:p>
            <a:pPr lvl="1" eaLnBrk="1" hangingPunct="1"/>
            <a:r>
              <a:rPr lang="en-US" sz="2000" dirty="0">
                <a:solidFill>
                  <a:srgbClr val="FF0000"/>
                </a:solidFill>
                <a:latin typeface="+mn-lt"/>
              </a:rPr>
              <a:t>R</a:t>
            </a:r>
            <a:r>
              <a:rPr lang="en-US" sz="2000" dirty="0">
                <a:solidFill>
                  <a:srgbClr val="00B050"/>
                </a:solidFill>
                <a:latin typeface="+mn-lt"/>
              </a:rPr>
              <a:t> </a:t>
            </a:r>
            <a:r>
              <a:rPr lang="en-US" sz="2000" dirty="0">
                <a:latin typeface="+mn-lt"/>
              </a:rPr>
              <a:t>and PL/R - PL/R is a procedural language for PostgreSQL with R</a:t>
            </a:r>
          </a:p>
          <a:p>
            <a:pPr lvl="1" eaLnBrk="1" hangingPunct="1"/>
            <a:r>
              <a:rPr lang="en-US" sz="2000" dirty="0">
                <a:solidFill>
                  <a:srgbClr val="00B050"/>
                </a:solidFill>
                <a:latin typeface="+mn-lt"/>
              </a:rPr>
              <a:t>Octave</a:t>
            </a:r>
            <a:r>
              <a:rPr lang="en-US" sz="2000" dirty="0">
                <a:latin typeface="+mn-lt"/>
              </a:rPr>
              <a:t> – language for computational modeling</a:t>
            </a:r>
          </a:p>
          <a:p>
            <a:pPr lvl="1" eaLnBrk="1" hangingPunct="1"/>
            <a:r>
              <a:rPr lang="en-US" sz="2000" dirty="0">
                <a:solidFill>
                  <a:srgbClr val="00B050"/>
                </a:solidFill>
                <a:latin typeface="+mn-lt"/>
              </a:rPr>
              <a:t>WEKA</a:t>
            </a:r>
            <a:r>
              <a:rPr lang="en-US" sz="2000" dirty="0">
                <a:latin typeface="+mn-lt"/>
              </a:rPr>
              <a:t> – data mining software package with analytic workbench</a:t>
            </a:r>
          </a:p>
          <a:p>
            <a:pPr lvl="1" eaLnBrk="1" hangingPunct="1"/>
            <a:r>
              <a:rPr lang="en-US" sz="2000" dirty="0">
                <a:solidFill>
                  <a:srgbClr val="FF0000"/>
                </a:solidFill>
                <a:latin typeface="+mn-lt"/>
              </a:rPr>
              <a:t>Python </a:t>
            </a:r>
            <a:r>
              <a:rPr lang="en-US" sz="2000" dirty="0">
                <a:latin typeface="+mn-lt"/>
              </a:rPr>
              <a:t>– language providing toolkits for machine learning and analysis</a:t>
            </a:r>
          </a:p>
          <a:p>
            <a:pPr lvl="1" eaLnBrk="1" hangingPunct="1"/>
            <a:r>
              <a:rPr lang="en-US" sz="2000" dirty="0">
                <a:solidFill>
                  <a:srgbClr val="00B050"/>
                </a:solidFill>
                <a:latin typeface="+mn-lt"/>
              </a:rPr>
              <a:t>SQL</a:t>
            </a:r>
            <a:r>
              <a:rPr lang="en-US" sz="2000" dirty="0">
                <a:latin typeface="+mn-lt"/>
              </a:rPr>
              <a:t> – in-database implementations provide an alternative tool  </a:t>
            </a:r>
          </a:p>
        </p:txBody>
      </p:sp>
    </p:spTree>
    <p:extLst>
      <p:ext uri="{BB962C8B-B14F-4D97-AF65-F5344CB8AC3E}">
        <p14:creationId xmlns:p14="http://schemas.microsoft.com/office/powerpoint/2010/main" val="40736419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423592" y="340073"/>
            <a:ext cx="8915400" cy="928687"/>
          </a:xfrm>
        </p:spPr>
        <p:txBody>
          <a:bodyPr/>
          <a:lstStyle/>
          <a:p>
            <a:pPr eaLnBrk="1" hangingPunct="1"/>
            <a:r>
              <a:rPr lang="en-US" dirty="0"/>
              <a:t>Phase 5: Communicate Results</a:t>
            </a:r>
          </a:p>
        </p:txBody>
      </p:sp>
      <p:pic>
        <p:nvPicPr>
          <p:cNvPr id="3" name="Picture 2"/>
          <p:cNvPicPr>
            <a:picLocks noChangeAspect="1"/>
          </p:cNvPicPr>
          <p:nvPr/>
        </p:nvPicPr>
        <p:blipFill>
          <a:blip r:embed="rId3"/>
          <a:stretch>
            <a:fillRect/>
          </a:stretch>
        </p:blipFill>
        <p:spPr>
          <a:xfrm>
            <a:off x="3647728" y="980728"/>
            <a:ext cx="6858000" cy="5029200"/>
          </a:xfrm>
          <a:prstGeom prst="rect">
            <a:avLst/>
          </a:prstGeom>
        </p:spPr>
      </p:pic>
    </p:spTree>
    <p:extLst>
      <p:ext uri="{BB962C8B-B14F-4D97-AF65-F5344CB8AC3E}">
        <p14:creationId xmlns:p14="http://schemas.microsoft.com/office/powerpoint/2010/main" val="3417516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981200" y="373856"/>
            <a:ext cx="8915400" cy="928687"/>
          </a:xfrm>
        </p:spPr>
        <p:txBody>
          <a:bodyPr/>
          <a:lstStyle/>
          <a:p>
            <a:pPr eaLnBrk="1" hangingPunct="1"/>
            <a:r>
              <a:rPr lang="en-US" dirty="0">
                <a:solidFill>
                  <a:srgbClr val="0070C0"/>
                </a:solidFill>
              </a:rPr>
              <a:t>Phase 5: Communicate Results</a:t>
            </a:r>
          </a:p>
        </p:txBody>
      </p:sp>
      <p:sp>
        <p:nvSpPr>
          <p:cNvPr id="9219" name="Rectangle 3"/>
          <p:cNvSpPr>
            <a:spLocks noGrp="1" noChangeArrowheads="1"/>
          </p:cNvSpPr>
          <p:nvPr>
            <p:ph idx="1"/>
          </p:nvPr>
        </p:nvSpPr>
        <p:spPr>
          <a:xfrm>
            <a:off x="1343472" y="1600200"/>
            <a:ext cx="9095928" cy="3886200"/>
          </a:xfrm>
        </p:spPr>
        <p:txBody>
          <a:bodyPr>
            <a:normAutofit lnSpcReduction="10000"/>
          </a:bodyPr>
          <a:lstStyle/>
          <a:p>
            <a:pPr eaLnBrk="1" hangingPunct="1"/>
            <a:r>
              <a:rPr lang="en-US" sz="2400" dirty="0">
                <a:latin typeface="+mn-lt"/>
              </a:rPr>
              <a:t>Determine if the team </a:t>
            </a:r>
            <a:r>
              <a:rPr lang="en-US" sz="2400" dirty="0">
                <a:solidFill>
                  <a:srgbClr val="FF0000"/>
                </a:solidFill>
                <a:latin typeface="+mn-lt"/>
              </a:rPr>
              <a:t>succeeded</a:t>
            </a:r>
            <a:r>
              <a:rPr lang="en-US" sz="2400" dirty="0">
                <a:latin typeface="+mn-lt"/>
              </a:rPr>
              <a:t> or failed in its objectives</a:t>
            </a:r>
          </a:p>
          <a:p>
            <a:pPr lvl="1"/>
            <a:r>
              <a:rPr lang="en-US" sz="2000" dirty="0">
                <a:latin typeface="+mn-lt"/>
              </a:rPr>
              <a:t>You are ready to receive your team project grade!</a:t>
            </a:r>
          </a:p>
          <a:p>
            <a:pPr eaLnBrk="1" hangingPunct="1"/>
            <a:r>
              <a:rPr lang="en-US" sz="2400" dirty="0">
                <a:latin typeface="+mn-lt"/>
              </a:rPr>
              <a:t>Assess if the results are statistically significant and </a:t>
            </a:r>
            <a:r>
              <a:rPr lang="en-US" sz="2400" dirty="0">
                <a:solidFill>
                  <a:srgbClr val="FF0000"/>
                </a:solidFill>
                <a:latin typeface="+mn-lt"/>
              </a:rPr>
              <a:t>valid</a:t>
            </a:r>
          </a:p>
          <a:p>
            <a:pPr lvl="1" eaLnBrk="1" hangingPunct="1"/>
            <a:r>
              <a:rPr lang="en-US" sz="2000" dirty="0">
                <a:latin typeface="+mn-lt"/>
              </a:rPr>
              <a:t>If so, identify aspects of the results that present salient findings</a:t>
            </a:r>
          </a:p>
          <a:p>
            <a:pPr lvl="1" eaLnBrk="1" hangingPunct="1"/>
            <a:r>
              <a:rPr lang="en-US" sz="2000" dirty="0">
                <a:latin typeface="+mn-lt"/>
              </a:rPr>
              <a:t>Identify surprising results and those in line with the hypotheses</a:t>
            </a:r>
          </a:p>
          <a:p>
            <a:pPr eaLnBrk="1" hangingPunct="1"/>
            <a:r>
              <a:rPr lang="en-US" sz="2400" dirty="0">
                <a:latin typeface="+mn-lt"/>
              </a:rPr>
              <a:t>Communicate and </a:t>
            </a:r>
            <a:r>
              <a:rPr lang="en-US" sz="2400" dirty="0">
                <a:solidFill>
                  <a:srgbClr val="FF0000"/>
                </a:solidFill>
                <a:latin typeface="+mn-lt"/>
              </a:rPr>
              <a:t>document</a:t>
            </a:r>
            <a:r>
              <a:rPr lang="en-US" sz="2400" dirty="0">
                <a:latin typeface="+mn-lt"/>
              </a:rPr>
              <a:t> the key findings and major insights derived from the analysis</a:t>
            </a:r>
          </a:p>
          <a:p>
            <a:pPr lvl="1" eaLnBrk="1" hangingPunct="1"/>
            <a:r>
              <a:rPr lang="en-US" sz="2000" dirty="0">
                <a:latin typeface="+mn-lt"/>
              </a:rPr>
              <a:t>This is the most visible portion of the process to the outside stakeholders and sponsors</a:t>
            </a:r>
          </a:p>
          <a:p>
            <a:pPr eaLnBrk="1" hangingPunct="1"/>
            <a:endParaRPr lang="en-US" sz="2400" dirty="0"/>
          </a:p>
          <a:p>
            <a:pPr eaLnBrk="1" hangingPunct="1"/>
            <a:endParaRPr lang="en-US" sz="2000" dirty="0"/>
          </a:p>
        </p:txBody>
      </p:sp>
      <p:sp>
        <p:nvSpPr>
          <p:cNvPr id="2" name="Rectangle: Rounded Corners 1">
            <a:extLst>
              <a:ext uri="{FF2B5EF4-FFF2-40B4-BE49-F238E27FC236}">
                <a16:creationId xmlns:a16="http://schemas.microsoft.com/office/drawing/2014/main" id="{6C7B966A-2D3C-47A8-B38A-00A94F4BE369}"/>
              </a:ext>
            </a:extLst>
          </p:cNvPr>
          <p:cNvSpPr/>
          <p:nvPr/>
        </p:nvSpPr>
        <p:spPr>
          <a:xfrm>
            <a:off x="6438900" y="5607536"/>
            <a:ext cx="3960440" cy="7708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Determine project success/failure</a:t>
            </a:r>
          </a:p>
        </p:txBody>
      </p:sp>
    </p:spTree>
    <p:extLst>
      <p:ext uri="{BB962C8B-B14F-4D97-AF65-F5344CB8AC3E}">
        <p14:creationId xmlns:p14="http://schemas.microsoft.com/office/powerpoint/2010/main" val="2330286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2435902" y="365125"/>
            <a:ext cx="8917898" cy="1325563"/>
          </a:xfrm>
        </p:spPr>
        <p:txBody>
          <a:bodyPr/>
          <a:lstStyle/>
          <a:p>
            <a:pPr eaLnBrk="1" hangingPunct="1"/>
            <a:r>
              <a:rPr lang="en-US" dirty="0"/>
              <a:t>Phase 6: Operationalize</a:t>
            </a:r>
          </a:p>
        </p:txBody>
      </p:sp>
      <p:pic>
        <p:nvPicPr>
          <p:cNvPr id="3" name="Picture 2"/>
          <p:cNvPicPr>
            <a:picLocks noChangeAspect="1"/>
          </p:cNvPicPr>
          <p:nvPr/>
        </p:nvPicPr>
        <p:blipFill>
          <a:blip r:embed="rId3"/>
          <a:stretch>
            <a:fillRect/>
          </a:stretch>
        </p:blipFill>
        <p:spPr>
          <a:xfrm>
            <a:off x="3287688" y="1268760"/>
            <a:ext cx="7010400" cy="5014511"/>
          </a:xfrm>
          <a:prstGeom prst="rect">
            <a:avLst/>
          </a:prstGeom>
        </p:spPr>
      </p:pic>
    </p:spTree>
    <p:extLst>
      <p:ext uri="{BB962C8B-B14F-4D97-AF65-F5344CB8AC3E}">
        <p14:creationId xmlns:p14="http://schemas.microsoft.com/office/powerpoint/2010/main" val="20337176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2362200" y="214314"/>
            <a:ext cx="8305800" cy="1462087"/>
          </a:xfrm>
        </p:spPr>
        <p:txBody>
          <a:bodyPr/>
          <a:lstStyle/>
          <a:p>
            <a:pPr eaLnBrk="1" hangingPunct="1"/>
            <a:r>
              <a:rPr lang="en-US" dirty="0">
                <a:solidFill>
                  <a:srgbClr val="0070C0"/>
                </a:solidFill>
              </a:rPr>
              <a:t>Phase 6: Operationalize</a:t>
            </a:r>
            <a:br>
              <a:rPr lang="en-US" dirty="0">
                <a:solidFill>
                  <a:srgbClr val="0070C0"/>
                </a:solidFill>
              </a:rPr>
            </a:br>
            <a:r>
              <a:rPr lang="en-US" sz="3200" dirty="0"/>
              <a:t>Key outputs: Deliverables</a:t>
            </a:r>
          </a:p>
        </p:txBody>
      </p:sp>
      <p:sp>
        <p:nvSpPr>
          <p:cNvPr id="10243" name="Rectangle 3"/>
          <p:cNvSpPr>
            <a:spLocks noGrp="1" noChangeArrowheads="1"/>
          </p:cNvSpPr>
          <p:nvPr>
            <p:ph idx="1"/>
          </p:nvPr>
        </p:nvSpPr>
        <p:spPr>
          <a:xfrm>
            <a:off x="1343472" y="1772816"/>
            <a:ext cx="9438828" cy="4343400"/>
          </a:xfrm>
        </p:spPr>
        <p:txBody>
          <a:bodyPr>
            <a:normAutofit lnSpcReduction="10000"/>
          </a:bodyPr>
          <a:lstStyle/>
          <a:p>
            <a:pPr eaLnBrk="1" hangingPunct="1"/>
            <a:r>
              <a:rPr lang="en-US" sz="2400" dirty="0">
                <a:latin typeface="+mn-lt"/>
              </a:rPr>
              <a:t>Business user – tries to determine business benefits and implications</a:t>
            </a:r>
          </a:p>
          <a:p>
            <a:pPr eaLnBrk="1" hangingPunct="1"/>
            <a:r>
              <a:rPr lang="en-US" sz="2400" dirty="0">
                <a:latin typeface="+mn-lt"/>
              </a:rPr>
              <a:t>Project sponsor – wants business impact, risks, ROI</a:t>
            </a:r>
          </a:p>
          <a:p>
            <a:pPr eaLnBrk="1" hangingPunct="1"/>
            <a:r>
              <a:rPr lang="en-US" sz="2400" dirty="0">
                <a:latin typeface="+mn-lt"/>
              </a:rPr>
              <a:t>Project manager – needs to determine if project completed on time, within budget, goals met</a:t>
            </a:r>
          </a:p>
          <a:p>
            <a:pPr eaLnBrk="1" hangingPunct="1"/>
            <a:r>
              <a:rPr lang="en-US" sz="2400" dirty="0">
                <a:latin typeface="+mn-lt"/>
              </a:rPr>
              <a:t>Business intelligence analyst – needs to know if reports and dashboards will be impacted and need to change</a:t>
            </a:r>
          </a:p>
          <a:p>
            <a:pPr eaLnBrk="1" hangingPunct="1"/>
            <a:r>
              <a:rPr lang="en-US" sz="2400" dirty="0">
                <a:solidFill>
                  <a:srgbClr val="FF0000"/>
                </a:solidFill>
                <a:latin typeface="+mn-lt"/>
              </a:rPr>
              <a:t>Data engineer and DBA </a:t>
            </a:r>
            <a:r>
              <a:rPr lang="en-US" sz="2400" dirty="0">
                <a:latin typeface="+mn-lt"/>
              </a:rPr>
              <a:t>– must share code and document</a:t>
            </a:r>
          </a:p>
          <a:p>
            <a:pPr eaLnBrk="1" hangingPunct="1"/>
            <a:r>
              <a:rPr lang="en-US" sz="2400" dirty="0">
                <a:solidFill>
                  <a:srgbClr val="FF0000"/>
                </a:solidFill>
                <a:latin typeface="+mn-lt"/>
              </a:rPr>
              <a:t>Data scientist </a:t>
            </a:r>
            <a:r>
              <a:rPr lang="en-US" sz="2400" dirty="0">
                <a:latin typeface="+mn-lt"/>
              </a:rPr>
              <a:t>– must share code and explain model to peers, managers, stakeholders</a:t>
            </a:r>
          </a:p>
        </p:txBody>
      </p:sp>
    </p:spTree>
    <p:extLst>
      <p:ext uri="{BB962C8B-B14F-4D97-AF65-F5344CB8AC3E}">
        <p14:creationId xmlns:p14="http://schemas.microsoft.com/office/powerpoint/2010/main" val="30319091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77645-79A4-4BE1-8F0A-6CCF980A455F}"/>
              </a:ext>
            </a:extLst>
          </p:cNvPr>
          <p:cNvSpPr>
            <a:spLocks noGrp="1"/>
          </p:cNvSpPr>
          <p:nvPr>
            <p:ph type="title"/>
          </p:nvPr>
        </p:nvSpPr>
        <p:spPr>
          <a:xfrm>
            <a:off x="1612032" y="653803"/>
            <a:ext cx="9938320" cy="854958"/>
          </a:xfrm>
        </p:spPr>
        <p:txBody>
          <a:bodyPr/>
          <a:lstStyle/>
          <a:p>
            <a:r>
              <a:rPr lang="en-US" dirty="0">
                <a:solidFill>
                  <a:srgbClr val="0070C0"/>
                </a:solidFill>
              </a:rPr>
              <a:t>Delivering Results</a:t>
            </a:r>
          </a:p>
        </p:txBody>
      </p:sp>
      <p:sp>
        <p:nvSpPr>
          <p:cNvPr id="3" name="Content Placeholder 2">
            <a:extLst>
              <a:ext uri="{FF2B5EF4-FFF2-40B4-BE49-F238E27FC236}">
                <a16:creationId xmlns:a16="http://schemas.microsoft.com/office/drawing/2014/main" id="{F2F11241-DDA1-4F0B-806C-AA3421AC737B}"/>
              </a:ext>
            </a:extLst>
          </p:cNvPr>
          <p:cNvSpPr>
            <a:spLocks noGrp="1"/>
          </p:cNvSpPr>
          <p:nvPr>
            <p:ph idx="1"/>
          </p:nvPr>
        </p:nvSpPr>
        <p:spPr>
          <a:xfrm>
            <a:off x="1206182" y="2122170"/>
            <a:ext cx="8915400" cy="3777622"/>
          </a:xfrm>
        </p:spPr>
        <p:txBody>
          <a:bodyPr>
            <a:normAutofit fontScale="77500" lnSpcReduction="20000"/>
          </a:bodyPr>
          <a:lstStyle/>
          <a:p>
            <a:r>
              <a:rPr lang="en-US" sz="3200" dirty="0">
                <a:latin typeface="+mn-lt"/>
              </a:rPr>
              <a:t>Key point</a:t>
            </a:r>
          </a:p>
          <a:p>
            <a:pPr lvl="1"/>
            <a:r>
              <a:rPr lang="en-US" sz="2800" dirty="0">
                <a:latin typeface="+mn-lt"/>
              </a:rPr>
              <a:t>Delivering </a:t>
            </a:r>
            <a:r>
              <a:rPr lang="en-US" sz="2800" dirty="0">
                <a:solidFill>
                  <a:srgbClr val="FF0000"/>
                </a:solidFill>
                <a:latin typeface="+mn-lt"/>
              </a:rPr>
              <a:t>information</a:t>
            </a:r>
            <a:r>
              <a:rPr lang="en-US" sz="2800" dirty="0">
                <a:latin typeface="+mn-lt"/>
              </a:rPr>
              <a:t> </a:t>
            </a:r>
            <a:r>
              <a:rPr lang="en-US" sz="2800" dirty="0">
                <a:solidFill>
                  <a:srgbClr val="00B050"/>
                </a:solidFill>
                <a:latin typeface="+mn-lt"/>
              </a:rPr>
              <a:t>not data </a:t>
            </a:r>
            <a:r>
              <a:rPr lang="en-US" sz="2800" dirty="0">
                <a:latin typeface="+mn-lt"/>
              </a:rPr>
              <a:t>to stakeholders</a:t>
            </a:r>
          </a:p>
          <a:p>
            <a:pPr lvl="1"/>
            <a:r>
              <a:rPr lang="en-US" sz="2800" dirty="0">
                <a:latin typeface="+mn-lt"/>
              </a:rPr>
              <a:t>From data to information </a:t>
            </a:r>
          </a:p>
          <a:p>
            <a:pPr lvl="2"/>
            <a:r>
              <a:rPr lang="en-US" sz="2800" dirty="0">
                <a:solidFill>
                  <a:srgbClr val="FF0000"/>
                </a:solidFill>
                <a:latin typeface="+mn-lt"/>
              </a:rPr>
              <a:t>Visualization</a:t>
            </a:r>
            <a:r>
              <a:rPr lang="en-US" sz="2800" dirty="0">
                <a:latin typeface="+mn-lt"/>
              </a:rPr>
              <a:t>: a very important tool</a:t>
            </a:r>
          </a:p>
          <a:p>
            <a:pPr lvl="2"/>
            <a:endParaRPr lang="en-US" sz="2800" dirty="0">
              <a:latin typeface="+mn-lt"/>
            </a:endParaRPr>
          </a:p>
          <a:p>
            <a:pPr lvl="2"/>
            <a:endParaRPr lang="en-US" sz="2800" dirty="0">
              <a:latin typeface="+mn-lt"/>
            </a:endParaRPr>
          </a:p>
          <a:p>
            <a:pPr lvl="2"/>
            <a:r>
              <a:rPr lang="en-US" sz="2800" dirty="0">
                <a:latin typeface="+mn-lt"/>
              </a:rPr>
              <a:t>Phase 5 and Phase 6 seems more important to business/management level; in our discussion we may combine these two phases </a:t>
            </a:r>
            <a:r>
              <a:rPr lang="en-US" sz="2800" dirty="0"/>
              <a:t>and</a:t>
            </a:r>
            <a:r>
              <a:rPr lang="en-US" sz="2800" dirty="0">
                <a:latin typeface="+mn-lt"/>
              </a:rPr>
              <a:t> focus on how to </a:t>
            </a:r>
            <a:r>
              <a:rPr lang="en-US" sz="2800" dirty="0">
                <a:solidFill>
                  <a:srgbClr val="00B0F0"/>
                </a:solidFill>
                <a:latin typeface="+mn-lt"/>
              </a:rPr>
              <a:t>exhibit </a:t>
            </a:r>
            <a:r>
              <a:rPr lang="en-US" sz="2800" dirty="0">
                <a:latin typeface="+mn-lt"/>
              </a:rPr>
              <a:t>our results with </a:t>
            </a:r>
            <a:r>
              <a:rPr lang="en-US" sz="2800" dirty="0">
                <a:solidFill>
                  <a:srgbClr val="00B0F0"/>
                </a:solidFill>
                <a:latin typeface="+mn-lt"/>
              </a:rPr>
              <a:t>visualization</a:t>
            </a:r>
            <a:r>
              <a:rPr lang="en-US" sz="2800" dirty="0">
                <a:latin typeface="+mn-lt"/>
              </a:rPr>
              <a:t>.</a:t>
            </a:r>
          </a:p>
        </p:txBody>
      </p:sp>
      <p:pic>
        <p:nvPicPr>
          <p:cNvPr id="4" name="Picture 3"/>
          <p:cNvPicPr>
            <a:picLocks noChangeAspect="1"/>
          </p:cNvPicPr>
          <p:nvPr/>
        </p:nvPicPr>
        <p:blipFill>
          <a:blip r:embed="rId2"/>
          <a:stretch>
            <a:fillRect/>
          </a:stretch>
        </p:blipFill>
        <p:spPr>
          <a:xfrm>
            <a:off x="8616280" y="404664"/>
            <a:ext cx="2533650" cy="1800225"/>
          </a:xfrm>
          <a:prstGeom prst="rect">
            <a:avLst/>
          </a:prstGeom>
        </p:spPr>
      </p:pic>
      <p:pic>
        <p:nvPicPr>
          <p:cNvPr id="5" name="Picture 4"/>
          <p:cNvPicPr>
            <a:picLocks noChangeAspect="1"/>
          </p:cNvPicPr>
          <p:nvPr/>
        </p:nvPicPr>
        <p:blipFill>
          <a:blip r:embed="rId3"/>
          <a:stretch>
            <a:fillRect/>
          </a:stretch>
        </p:blipFill>
        <p:spPr>
          <a:xfrm>
            <a:off x="9264352" y="2420888"/>
            <a:ext cx="2286000" cy="2000250"/>
          </a:xfrm>
          <a:prstGeom prst="rect">
            <a:avLst/>
          </a:prstGeom>
        </p:spPr>
      </p:pic>
    </p:spTree>
    <p:extLst>
      <p:ext uri="{BB962C8B-B14F-4D97-AF65-F5344CB8AC3E}">
        <p14:creationId xmlns:p14="http://schemas.microsoft.com/office/powerpoint/2010/main" val="37545047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7224" y="639445"/>
            <a:ext cx="10082336" cy="1325563"/>
          </a:xfrm>
        </p:spPr>
        <p:txBody>
          <a:bodyPr/>
          <a:lstStyle/>
          <a:p>
            <a:r>
              <a:rPr lang="en-US" dirty="0">
                <a:solidFill>
                  <a:srgbClr val="0070C0"/>
                </a:solidFill>
              </a:rPr>
              <a:t>Activity #6</a:t>
            </a:r>
          </a:p>
        </p:txBody>
      </p:sp>
      <p:sp>
        <p:nvSpPr>
          <p:cNvPr id="3" name="Content Placeholder 2"/>
          <p:cNvSpPr>
            <a:spLocks noGrp="1"/>
          </p:cNvSpPr>
          <p:nvPr>
            <p:ph idx="1"/>
          </p:nvPr>
        </p:nvSpPr>
        <p:spPr>
          <a:xfrm>
            <a:off x="1389062" y="2122170"/>
            <a:ext cx="8915400" cy="3777622"/>
          </a:xfrm>
        </p:spPr>
        <p:txBody>
          <a:bodyPr>
            <a:normAutofit/>
          </a:bodyPr>
          <a:lstStyle/>
          <a:p>
            <a:r>
              <a:rPr lang="en-US" sz="2000" dirty="0">
                <a:latin typeface="+mn-lt"/>
              </a:rPr>
              <a:t>Compare and contrast the Fitbit and Talent Test cases, what differs in delivering the results? i.e.</a:t>
            </a:r>
          </a:p>
          <a:p>
            <a:pPr lvl="1"/>
            <a:r>
              <a:rPr lang="en-US" sz="1800" dirty="0">
                <a:latin typeface="+mn-lt"/>
              </a:rPr>
              <a:t>How does the Fitbit data analysis project show the analysis result?</a:t>
            </a:r>
          </a:p>
          <a:p>
            <a:pPr lvl="1"/>
            <a:r>
              <a:rPr lang="en-US" sz="1800" dirty="0">
                <a:latin typeface="+mn-lt"/>
              </a:rPr>
              <a:t>How does the Talent Test data analysis project describe the analysis result?</a:t>
            </a:r>
          </a:p>
        </p:txBody>
      </p:sp>
    </p:spTree>
    <p:extLst>
      <p:ext uri="{BB962C8B-B14F-4D97-AF65-F5344CB8AC3E}">
        <p14:creationId xmlns:p14="http://schemas.microsoft.com/office/powerpoint/2010/main" val="3314454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9496" y="548680"/>
            <a:ext cx="8229600" cy="868362"/>
          </a:xfrm>
        </p:spPr>
        <p:txBody>
          <a:bodyPr>
            <a:normAutofit/>
          </a:bodyPr>
          <a:lstStyle/>
          <a:p>
            <a:r>
              <a:rPr lang="en-US" sz="4000" dirty="0">
                <a:solidFill>
                  <a:srgbClr val="0070C0"/>
                </a:solidFill>
              </a:rPr>
              <a:t>Summary</a:t>
            </a:r>
          </a:p>
        </p:txBody>
      </p:sp>
      <p:sp>
        <p:nvSpPr>
          <p:cNvPr id="3" name="Content Placeholder 2"/>
          <p:cNvSpPr>
            <a:spLocks noGrp="1"/>
          </p:cNvSpPr>
          <p:nvPr>
            <p:ph idx="1"/>
          </p:nvPr>
        </p:nvSpPr>
        <p:spPr>
          <a:xfrm>
            <a:off x="1127448" y="1484784"/>
            <a:ext cx="8517632" cy="4974779"/>
          </a:xfrm>
        </p:spPr>
        <p:txBody>
          <a:bodyPr>
            <a:normAutofit/>
          </a:bodyPr>
          <a:lstStyle/>
          <a:p>
            <a:r>
              <a:rPr lang="en-US" dirty="0">
                <a:latin typeface="+mn-lt"/>
              </a:rPr>
              <a:t> Data Analytics Lifecycle (combined view)</a:t>
            </a:r>
          </a:p>
          <a:p>
            <a:pPr lvl="1"/>
            <a:r>
              <a:rPr lang="en-US" dirty="0">
                <a:latin typeface="+mn-lt"/>
              </a:rPr>
              <a:t>Data </a:t>
            </a:r>
            <a:r>
              <a:rPr lang="en-US" dirty="0">
                <a:solidFill>
                  <a:srgbClr val="7030A0"/>
                </a:solidFill>
                <a:latin typeface="+mn-lt"/>
              </a:rPr>
              <a:t>discovery/collection</a:t>
            </a:r>
          </a:p>
          <a:p>
            <a:pPr lvl="1"/>
            <a:r>
              <a:rPr lang="en-US" dirty="0">
                <a:latin typeface="+mn-lt"/>
              </a:rPr>
              <a:t>Data </a:t>
            </a:r>
            <a:r>
              <a:rPr lang="en-US" dirty="0">
                <a:solidFill>
                  <a:srgbClr val="7030A0"/>
                </a:solidFill>
                <a:latin typeface="+mn-lt"/>
              </a:rPr>
              <a:t>preprocessing</a:t>
            </a:r>
          </a:p>
          <a:p>
            <a:pPr lvl="1"/>
            <a:r>
              <a:rPr lang="en-US" dirty="0">
                <a:solidFill>
                  <a:srgbClr val="7030A0"/>
                </a:solidFill>
                <a:latin typeface="+mn-lt"/>
              </a:rPr>
              <a:t>Model</a:t>
            </a:r>
            <a:r>
              <a:rPr lang="en-US" dirty="0">
                <a:latin typeface="+mn-lt"/>
              </a:rPr>
              <a:t>: design and implementation</a:t>
            </a:r>
          </a:p>
          <a:p>
            <a:pPr lvl="1"/>
            <a:r>
              <a:rPr lang="en-US" dirty="0">
                <a:latin typeface="+mn-lt"/>
              </a:rPr>
              <a:t>Delivering/exhibiting </a:t>
            </a:r>
            <a:r>
              <a:rPr lang="en-US" dirty="0">
                <a:solidFill>
                  <a:srgbClr val="7030A0"/>
                </a:solidFill>
                <a:latin typeface="+mn-lt"/>
              </a:rPr>
              <a:t>results</a:t>
            </a:r>
          </a:p>
          <a:p>
            <a:r>
              <a:rPr lang="en-US" dirty="0">
                <a:latin typeface="+mn-lt"/>
              </a:rPr>
              <a:t>Next lecture</a:t>
            </a:r>
          </a:p>
          <a:p>
            <a:pPr lvl="1"/>
            <a:r>
              <a:rPr lang="en-US" dirty="0"/>
              <a:t>Introduction to NumPy and Pandas</a:t>
            </a:r>
            <a:endParaRPr lang="en-US" dirty="0">
              <a:latin typeface="+mn-lt"/>
            </a:endParaRPr>
          </a:p>
          <a:p>
            <a:pPr lvl="1"/>
            <a:r>
              <a:rPr lang="en-US" dirty="0">
                <a:solidFill>
                  <a:srgbClr val="FF0000"/>
                </a:solidFill>
                <a:latin typeface="+mn-lt"/>
              </a:rPr>
              <a:t>Challenges and Opportunities (optional)</a:t>
            </a:r>
          </a:p>
          <a:p>
            <a:pPr lvl="2"/>
            <a:r>
              <a:rPr lang="en-US" dirty="0">
                <a:latin typeface="+mn-lt"/>
              </a:rPr>
              <a:t>Examine each phase to look for challenges and discover opportunities.</a:t>
            </a:r>
          </a:p>
          <a:p>
            <a:r>
              <a:rPr lang="en-US" dirty="0">
                <a:latin typeface="+mn-lt"/>
              </a:rPr>
              <a:t>Assignment</a:t>
            </a:r>
          </a:p>
          <a:p>
            <a:pPr lvl="1"/>
            <a:r>
              <a:rPr lang="en-US" dirty="0">
                <a:latin typeface="+mn-lt"/>
              </a:rPr>
              <a:t>Find a big data application, draft key points for each phase of data analytics for this application, </a:t>
            </a:r>
            <a:r>
              <a:rPr lang="en-US">
                <a:latin typeface="+mn-lt"/>
              </a:rPr>
              <a:t>i.e. for </a:t>
            </a:r>
            <a:r>
              <a:rPr lang="en-US" dirty="0">
                <a:latin typeface="+mn-lt"/>
              </a:rPr>
              <a:t>the data set you found in Assignment #1, what you can do (specifically) with this data set?</a:t>
            </a:r>
          </a:p>
        </p:txBody>
      </p:sp>
    </p:spTree>
    <p:extLst>
      <p:ext uri="{BB962C8B-B14F-4D97-AF65-F5344CB8AC3E}">
        <p14:creationId xmlns:p14="http://schemas.microsoft.com/office/powerpoint/2010/main" val="996417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1919536" y="638200"/>
            <a:ext cx="7766248" cy="990600"/>
          </a:xfrm>
        </p:spPr>
        <p:txBody>
          <a:bodyPr/>
          <a:lstStyle/>
          <a:p>
            <a:pPr eaLnBrk="1" hangingPunct="1"/>
            <a:r>
              <a:rPr lang="en-US" dirty="0">
                <a:solidFill>
                  <a:srgbClr val="0070C0"/>
                </a:solidFill>
              </a:rPr>
              <a:t>Process Overview</a:t>
            </a:r>
          </a:p>
        </p:txBody>
      </p:sp>
      <p:sp>
        <p:nvSpPr>
          <p:cNvPr id="7171" name="Rectangle 3"/>
          <p:cNvSpPr>
            <a:spLocks noGrp="1" noChangeArrowheads="1"/>
          </p:cNvSpPr>
          <p:nvPr>
            <p:ph idx="1"/>
          </p:nvPr>
        </p:nvSpPr>
        <p:spPr>
          <a:xfrm>
            <a:off x="1278637" y="1720240"/>
            <a:ext cx="9048046" cy="4572000"/>
          </a:xfrm>
        </p:spPr>
        <p:txBody>
          <a:bodyPr/>
          <a:lstStyle/>
          <a:p>
            <a:pPr eaLnBrk="1" hangingPunct="1"/>
            <a:r>
              <a:rPr lang="en-US" sz="2400" dirty="0">
                <a:latin typeface="+mn-lt"/>
              </a:rPr>
              <a:t>The data analytic lifecycle mainly designed for </a:t>
            </a:r>
          </a:p>
          <a:p>
            <a:pPr lvl="1"/>
            <a:r>
              <a:rPr lang="en-US" sz="2000" dirty="0">
                <a:latin typeface="+mn-lt"/>
              </a:rPr>
              <a:t>big data problems</a:t>
            </a:r>
          </a:p>
          <a:p>
            <a:pPr lvl="1"/>
            <a:r>
              <a:rPr lang="en-US" sz="2000" dirty="0">
                <a:latin typeface="+mn-lt"/>
              </a:rPr>
              <a:t>data science projects</a:t>
            </a:r>
          </a:p>
          <a:p>
            <a:pPr eaLnBrk="1" hangingPunct="1"/>
            <a:r>
              <a:rPr lang="en-US" sz="2400" dirty="0">
                <a:latin typeface="+mn-lt"/>
              </a:rPr>
              <a:t>It’s an </a:t>
            </a:r>
            <a:r>
              <a:rPr lang="en-US" sz="2400" dirty="0">
                <a:solidFill>
                  <a:srgbClr val="FF0000"/>
                </a:solidFill>
                <a:latin typeface="+mn-lt"/>
              </a:rPr>
              <a:t>iterative</a:t>
            </a:r>
            <a:r>
              <a:rPr lang="en-US" sz="2400" dirty="0">
                <a:latin typeface="+mn-lt"/>
              </a:rPr>
              <a:t> process</a:t>
            </a:r>
          </a:p>
          <a:p>
            <a:pPr lvl="1"/>
            <a:r>
              <a:rPr lang="en-US" sz="2000" dirty="0">
                <a:latin typeface="+mn-lt"/>
              </a:rPr>
              <a:t>Along the process new information/data may be uncovered</a:t>
            </a:r>
          </a:p>
          <a:p>
            <a:pPr lvl="1"/>
            <a:endParaRPr lang="en-US" dirty="0">
              <a:latin typeface="+mn-lt"/>
            </a:endParaRPr>
          </a:p>
          <a:p>
            <a:pPr lvl="1"/>
            <a:endParaRPr lang="en-US" dirty="0">
              <a:latin typeface="+mn-lt"/>
            </a:endParaRPr>
          </a:p>
          <a:p>
            <a:pPr lvl="1"/>
            <a:r>
              <a:rPr lang="en-US" dirty="0">
                <a:latin typeface="+mn-lt"/>
              </a:rPr>
              <a:t>This lecture only discusses general idea of each phase of the lifecycle; the following lectures will discuss how to perform the specific tasks in </a:t>
            </a:r>
            <a:r>
              <a:rPr lang="en-US" dirty="0"/>
              <a:t>selected </a:t>
            </a:r>
            <a:r>
              <a:rPr lang="en-US" dirty="0">
                <a:latin typeface="+mn-lt"/>
              </a:rPr>
              <a:t>phases.</a:t>
            </a:r>
          </a:p>
        </p:txBody>
      </p:sp>
    </p:spTree>
    <p:extLst>
      <p:ext uri="{BB962C8B-B14F-4D97-AF65-F5344CB8AC3E}">
        <p14:creationId xmlns:p14="http://schemas.microsoft.com/office/powerpoint/2010/main" val="30135535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04800"/>
            <a:ext cx="8229600" cy="1066800"/>
          </a:xfrm>
        </p:spPr>
        <p:txBody>
          <a:bodyPr/>
          <a:lstStyle/>
          <a:p>
            <a:r>
              <a:rPr lang="en-US" dirty="0">
                <a:solidFill>
                  <a:srgbClr val="0070C0"/>
                </a:solidFill>
              </a:rPr>
              <a:t>Walking through the lifecycle</a:t>
            </a:r>
          </a:p>
        </p:txBody>
      </p:sp>
      <p:pic>
        <p:nvPicPr>
          <p:cNvPr id="4" name="Content Placeholder 3"/>
          <p:cNvPicPr>
            <a:picLocks noGrp="1" noChangeAspect="1"/>
          </p:cNvPicPr>
          <p:nvPr>
            <p:ph idx="1"/>
          </p:nvPr>
        </p:nvPicPr>
        <p:blipFill>
          <a:blip r:embed="rId2"/>
          <a:stretch>
            <a:fillRect/>
          </a:stretch>
        </p:blipFill>
        <p:spPr>
          <a:xfrm>
            <a:off x="2743201" y="1407443"/>
            <a:ext cx="6442428" cy="4718721"/>
          </a:xfrm>
          <a:prstGeom prst="rect">
            <a:avLst/>
          </a:prstGeom>
        </p:spPr>
      </p:pic>
    </p:spTree>
    <p:extLst>
      <p:ext uri="{BB962C8B-B14F-4D97-AF65-F5344CB8AC3E}">
        <p14:creationId xmlns:p14="http://schemas.microsoft.com/office/powerpoint/2010/main" val="812006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7488" y="365125"/>
            <a:ext cx="9866312" cy="1325563"/>
          </a:xfrm>
        </p:spPr>
        <p:txBody>
          <a:bodyPr/>
          <a:lstStyle/>
          <a:p>
            <a:r>
              <a:rPr lang="en-US" dirty="0">
                <a:solidFill>
                  <a:srgbClr val="0070C0"/>
                </a:solidFill>
              </a:rPr>
              <a:t>Case Studies</a:t>
            </a:r>
          </a:p>
        </p:txBody>
      </p:sp>
      <p:sp>
        <p:nvSpPr>
          <p:cNvPr id="3" name="Content Placeholder 2"/>
          <p:cNvSpPr>
            <a:spLocks noGrp="1"/>
          </p:cNvSpPr>
          <p:nvPr>
            <p:ph idx="1"/>
          </p:nvPr>
        </p:nvSpPr>
        <p:spPr/>
        <p:txBody>
          <a:bodyPr/>
          <a:lstStyle/>
          <a:p>
            <a:pPr marL="0" indent="0">
              <a:buNone/>
            </a:pPr>
            <a:endParaRPr lang="en-US" dirty="0"/>
          </a:p>
          <a:p>
            <a:pPr marL="0" indent="0">
              <a:buNone/>
            </a:pPr>
            <a:r>
              <a:rPr lang="en-US" dirty="0">
                <a:latin typeface="+mn-lt"/>
              </a:rPr>
              <a:t>Using two application cases:</a:t>
            </a:r>
          </a:p>
          <a:p>
            <a:pPr lvl="1"/>
            <a:r>
              <a:rPr lang="en-US" b="1" dirty="0">
                <a:latin typeface="+mn-lt"/>
              </a:rPr>
              <a:t>Fitbit's 150 billion hours of heart data reveal secrets about health </a:t>
            </a:r>
          </a:p>
          <a:p>
            <a:pPr lvl="1"/>
            <a:r>
              <a:rPr lang="en-US" b="1" dirty="0">
                <a:latin typeface="+mn-lt"/>
              </a:rPr>
              <a:t>Project Talent Test</a:t>
            </a:r>
          </a:p>
          <a:p>
            <a:pPr lvl="1"/>
            <a:endParaRPr lang="en-US" dirty="0">
              <a:latin typeface="+mn-lt"/>
            </a:endParaRPr>
          </a:p>
          <a:p>
            <a:pPr lvl="1"/>
            <a:endParaRPr lang="en-US" b="1" dirty="0">
              <a:latin typeface="+mn-lt"/>
            </a:endParaRPr>
          </a:p>
          <a:p>
            <a:pPr marL="0" indent="0">
              <a:buNone/>
            </a:pPr>
            <a:endParaRPr lang="en-US" b="1" dirty="0">
              <a:latin typeface="+mn-lt"/>
            </a:endParaRPr>
          </a:p>
        </p:txBody>
      </p:sp>
      <p:sp>
        <p:nvSpPr>
          <p:cNvPr id="4" name="TextBox 3"/>
          <p:cNvSpPr txBox="1"/>
          <p:nvPr/>
        </p:nvSpPr>
        <p:spPr>
          <a:xfrm>
            <a:off x="3791744" y="4320098"/>
            <a:ext cx="6984776" cy="1384995"/>
          </a:xfrm>
          <a:prstGeom prst="rect">
            <a:avLst/>
          </a:prstGeom>
          <a:noFill/>
        </p:spPr>
        <p:txBody>
          <a:bodyPr wrap="square" rtlCol="0">
            <a:spAutoFit/>
          </a:bodyPr>
          <a:lstStyle/>
          <a:p>
            <a:r>
              <a:rPr lang="en-US" sz="2800" dirty="0">
                <a:latin typeface="+mn-lt"/>
              </a:rPr>
              <a:t>Activity -- Students report on the (reading) assignment:  selected groups brief on what the papers talk about? </a:t>
            </a:r>
          </a:p>
        </p:txBody>
      </p:sp>
      <p:sp>
        <p:nvSpPr>
          <p:cNvPr id="6" name="Rounded Rectangle 5"/>
          <p:cNvSpPr/>
          <p:nvPr/>
        </p:nvSpPr>
        <p:spPr>
          <a:xfrm>
            <a:off x="3719736" y="4149080"/>
            <a:ext cx="6912768" cy="1656184"/>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4799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5348" y="596690"/>
            <a:ext cx="9218240" cy="1325563"/>
          </a:xfrm>
        </p:spPr>
        <p:txBody>
          <a:bodyPr/>
          <a:lstStyle/>
          <a:p>
            <a:r>
              <a:rPr lang="en-US" dirty="0">
                <a:solidFill>
                  <a:srgbClr val="0070C0"/>
                </a:solidFill>
              </a:rPr>
              <a:t>Fitbit Project</a:t>
            </a:r>
          </a:p>
        </p:txBody>
      </p:sp>
      <p:pic>
        <p:nvPicPr>
          <p:cNvPr id="4" name="Content Placeholder 3"/>
          <p:cNvPicPr>
            <a:picLocks noGrp="1" noChangeAspect="1"/>
          </p:cNvPicPr>
          <p:nvPr>
            <p:ph idx="1"/>
          </p:nvPr>
        </p:nvPicPr>
        <p:blipFill>
          <a:blip r:embed="rId2"/>
          <a:stretch>
            <a:fillRect/>
          </a:stretch>
        </p:blipFill>
        <p:spPr>
          <a:xfrm>
            <a:off x="481236" y="2016457"/>
            <a:ext cx="3238500" cy="3238500"/>
          </a:xfrm>
          <a:prstGeom prst="rect">
            <a:avLst/>
          </a:prstGeom>
        </p:spPr>
      </p:pic>
      <p:pic>
        <p:nvPicPr>
          <p:cNvPr id="5" name="Picture 4"/>
          <p:cNvPicPr>
            <a:picLocks noChangeAspect="1"/>
          </p:cNvPicPr>
          <p:nvPr/>
        </p:nvPicPr>
        <p:blipFill>
          <a:blip r:embed="rId3"/>
          <a:stretch>
            <a:fillRect/>
          </a:stretch>
        </p:blipFill>
        <p:spPr>
          <a:xfrm>
            <a:off x="3702140" y="2204864"/>
            <a:ext cx="2952328" cy="2861686"/>
          </a:xfrm>
          <a:prstGeom prst="rect">
            <a:avLst/>
          </a:prstGeom>
        </p:spPr>
      </p:pic>
      <p:sp>
        <p:nvSpPr>
          <p:cNvPr id="6" name="TextBox 5"/>
          <p:cNvSpPr txBox="1"/>
          <p:nvPr/>
        </p:nvSpPr>
        <p:spPr>
          <a:xfrm>
            <a:off x="7295424" y="3212976"/>
            <a:ext cx="5159896" cy="1323439"/>
          </a:xfrm>
          <a:prstGeom prst="rect">
            <a:avLst/>
          </a:prstGeom>
          <a:noFill/>
        </p:spPr>
        <p:txBody>
          <a:bodyPr wrap="square" rtlCol="0">
            <a:spAutoFit/>
          </a:bodyPr>
          <a:lstStyle/>
          <a:p>
            <a:r>
              <a:rPr lang="en-US" sz="2000" dirty="0">
                <a:latin typeface="+mn-lt"/>
              </a:rPr>
              <a:t>Check out the Fitbit community (</a:t>
            </a:r>
            <a:r>
              <a:rPr lang="en-US" sz="2000" dirty="0">
                <a:latin typeface="+mn-lt"/>
                <a:hlinkClick r:id="rId4"/>
              </a:rPr>
              <a:t>https://community.fitbit.com</a:t>
            </a:r>
            <a:r>
              <a:rPr lang="en-US" sz="2000" dirty="0">
                <a:latin typeface="+mn-lt"/>
              </a:rPr>
              <a:t>) for any Fitbit related questions including how to download Fitbit heart rate data</a:t>
            </a:r>
          </a:p>
        </p:txBody>
      </p:sp>
      <p:pic>
        <p:nvPicPr>
          <p:cNvPr id="1026" name="Picture 2" descr="Fitbit Communit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4152" y="2222174"/>
            <a:ext cx="4448175" cy="571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309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46432" cy="1325563"/>
          </a:xfrm>
        </p:spPr>
        <p:txBody>
          <a:bodyPr/>
          <a:lstStyle/>
          <a:p>
            <a:r>
              <a:rPr lang="en-US" sz="3200" dirty="0">
                <a:solidFill>
                  <a:srgbClr val="FF0000"/>
                </a:solidFill>
                <a:latin typeface="Arial" panose="020B0604020202020204" pitchFamily="34" charset="0"/>
                <a:cs typeface="Arial" panose="020B0604020202020204" pitchFamily="34" charset="0"/>
              </a:rPr>
              <a:t>         </a:t>
            </a:r>
            <a:endParaRPr lang="en-US" dirty="0"/>
          </a:p>
        </p:txBody>
      </p:sp>
      <p:sp>
        <p:nvSpPr>
          <p:cNvPr id="3" name="Content Placeholder 2"/>
          <p:cNvSpPr>
            <a:spLocks noGrp="1"/>
          </p:cNvSpPr>
          <p:nvPr>
            <p:ph idx="1"/>
          </p:nvPr>
        </p:nvSpPr>
        <p:spPr>
          <a:xfrm>
            <a:off x="2152650" y="1825625"/>
            <a:ext cx="3028950" cy="4351338"/>
          </a:xfrm>
        </p:spPr>
        <p:txBody>
          <a:bodyPr/>
          <a:lstStyle/>
          <a:p>
            <a:endParaRPr lang="en-US" dirty="0"/>
          </a:p>
          <a:p>
            <a:pPr marL="0" indent="0">
              <a:buNone/>
            </a:pPr>
            <a:r>
              <a:rPr lang="en-US" dirty="0">
                <a:latin typeface="+mn-lt"/>
              </a:rPr>
              <a:t>In </a:t>
            </a:r>
            <a:r>
              <a:rPr lang="en-US" dirty="0">
                <a:solidFill>
                  <a:srgbClr val="FF0000"/>
                </a:solidFill>
                <a:latin typeface="+mn-lt"/>
              </a:rPr>
              <a:t>1960</a:t>
            </a:r>
            <a:r>
              <a:rPr lang="en-US" dirty="0">
                <a:latin typeface="+mn-lt"/>
              </a:rPr>
              <a:t>, about a </a:t>
            </a:r>
            <a:r>
              <a:rPr lang="en-US" dirty="0">
                <a:solidFill>
                  <a:srgbClr val="FF0000"/>
                </a:solidFill>
                <a:latin typeface="+mn-lt"/>
              </a:rPr>
              <a:t>half-million teens </a:t>
            </a:r>
            <a:r>
              <a:rPr lang="en-US" dirty="0">
                <a:latin typeface="+mn-lt"/>
              </a:rPr>
              <a:t>took a test. </a:t>
            </a:r>
          </a:p>
          <a:p>
            <a:pPr marL="0" indent="0">
              <a:buNone/>
            </a:pPr>
            <a:endParaRPr lang="en-US" dirty="0">
              <a:latin typeface="+mn-lt"/>
            </a:endParaRPr>
          </a:p>
          <a:p>
            <a:pPr marL="0" indent="0">
              <a:buNone/>
            </a:pPr>
            <a:r>
              <a:rPr lang="en-US" dirty="0">
                <a:latin typeface="+mn-lt"/>
              </a:rPr>
              <a:t>Now it could predict the risk of Alzheimer’s disease. </a:t>
            </a:r>
          </a:p>
        </p:txBody>
      </p:sp>
      <p:pic>
        <p:nvPicPr>
          <p:cNvPr id="4" name="Picture 3"/>
          <p:cNvPicPr>
            <a:picLocks noChangeAspect="1"/>
          </p:cNvPicPr>
          <p:nvPr/>
        </p:nvPicPr>
        <p:blipFill>
          <a:blip r:embed="rId2"/>
          <a:stretch>
            <a:fillRect/>
          </a:stretch>
        </p:blipFill>
        <p:spPr>
          <a:xfrm>
            <a:off x="5838669" y="1857715"/>
            <a:ext cx="4800600" cy="4495800"/>
          </a:xfrm>
          <a:prstGeom prst="rect">
            <a:avLst/>
          </a:prstGeom>
        </p:spPr>
      </p:pic>
      <p:sp>
        <p:nvSpPr>
          <p:cNvPr id="5" name="Rectangle 4"/>
          <p:cNvSpPr/>
          <p:nvPr/>
        </p:nvSpPr>
        <p:spPr>
          <a:xfrm>
            <a:off x="838200" y="532152"/>
            <a:ext cx="10442376" cy="1077218"/>
          </a:xfrm>
          <a:prstGeom prst="rect">
            <a:avLst/>
          </a:prstGeom>
        </p:spPr>
        <p:txBody>
          <a:bodyPr wrap="square">
            <a:spAutoFit/>
          </a:bodyPr>
          <a:lstStyle/>
          <a:p>
            <a:r>
              <a:rPr lang="en-US" sz="3200" dirty="0">
                <a:solidFill>
                  <a:srgbClr val="FF0000"/>
                </a:solidFill>
              </a:rPr>
              <a:t>           </a:t>
            </a:r>
            <a:r>
              <a:rPr lang="en-US" sz="3200" dirty="0">
                <a:solidFill>
                  <a:srgbClr val="0070C0"/>
                </a:solidFill>
              </a:rPr>
              <a:t>Project Talent Test</a:t>
            </a:r>
          </a:p>
          <a:p>
            <a:r>
              <a:rPr lang="en-US" sz="3200" dirty="0"/>
              <a:t>the largest survey of American teenagers ever done </a:t>
            </a:r>
          </a:p>
        </p:txBody>
      </p:sp>
    </p:spTree>
    <p:extLst>
      <p:ext uri="{BB962C8B-B14F-4D97-AF65-F5344CB8AC3E}">
        <p14:creationId xmlns:p14="http://schemas.microsoft.com/office/powerpoint/2010/main" val="3756600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712471"/>
            <a:ext cx="7391400" cy="1143000"/>
          </a:xfrm>
        </p:spPr>
        <p:txBody>
          <a:bodyPr/>
          <a:lstStyle/>
          <a:p>
            <a:pPr algn="ctr" eaLnBrk="1" hangingPunct="1"/>
            <a:r>
              <a:rPr lang="en-US" dirty="0">
                <a:solidFill>
                  <a:srgbClr val="0070C0"/>
                </a:solidFill>
              </a:rPr>
              <a:t>Phase 1: Discovery</a:t>
            </a:r>
          </a:p>
        </p:txBody>
      </p:sp>
      <p:pic>
        <p:nvPicPr>
          <p:cNvPr id="3" name="Picture 2"/>
          <p:cNvPicPr>
            <a:picLocks noChangeAspect="1"/>
          </p:cNvPicPr>
          <p:nvPr/>
        </p:nvPicPr>
        <p:blipFill>
          <a:blip r:embed="rId3"/>
          <a:stretch>
            <a:fillRect/>
          </a:stretch>
        </p:blipFill>
        <p:spPr>
          <a:xfrm>
            <a:off x="3048000" y="1462790"/>
            <a:ext cx="6324600" cy="4910866"/>
          </a:xfrm>
          <a:prstGeom prst="rect">
            <a:avLst/>
          </a:prstGeom>
        </p:spPr>
      </p:pic>
    </p:spTree>
    <p:extLst>
      <p:ext uri="{BB962C8B-B14F-4D97-AF65-F5344CB8AC3E}">
        <p14:creationId xmlns:p14="http://schemas.microsoft.com/office/powerpoint/2010/main" val="1747199889"/>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TotalTime>
  <Words>2037</Words>
  <Application>Microsoft Office PowerPoint</Application>
  <PresentationFormat>Widescreen</PresentationFormat>
  <Paragraphs>240</Paragraphs>
  <Slides>39</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微软雅黑</vt:lpstr>
      <vt:lpstr>宋体</vt:lpstr>
      <vt:lpstr>Arial</vt:lpstr>
      <vt:lpstr>Calibri</vt:lpstr>
      <vt:lpstr>Century Gothic</vt:lpstr>
      <vt:lpstr>Wingdings 3</vt:lpstr>
      <vt:lpstr>Wisp</vt:lpstr>
      <vt:lpstr>PowerPoint Presentation</vt:lpstr>
      <vt:lpstr>Data Analytics Lifecycle</vt:lpstr>
      <vt:lpstr>Data Analysis vs. Data Analytics</vt:lpstr>
      <vt:lpstr>Process Overview</vt:lpstr>
      <vt:lpstr>Walking through the lifecycle</vt:lpstr>
      <vt:lpstr>Case Studies</vt:lpstr>
      <vt:lpstr>Fitbit Project</vt:lpstr>
      <vt:lpstr>         </vt:lpstr>
      <vt:lpstr>Phase 1: Discovery</vt:lpstr>
      <vt:lpstr>Data Discovery Techniques  </vt:lpstr>
      <vt:lpstr>Activity #1</vt:lpstr>
      <vt:lpstr>PowerPoint Presentation</vt:lpstr>
      <vt:lpstr>Common Tools of Acquiring Big Data </vt:lpstr>
      <vt:lpstr>Web Scraper </vt:lpstr>
      <vt:lpstr>Activity #3</vt:lpstr>
      <vt:lpstr>Phase 2: Data  Preparation</vt:lpstr>
      <vt:lpstr>Phase 2: Data  Preparation</vt:lpstr>
      <vt:lpstr>Data (Pre)Processing</vt:lpstr>
      <vt:lpstr>Data Cleaning/Cleansing</vt:lpstr>
      <vt:lpstr>Data Wrangling</vt:lpstr>
      <vt:lpstr>From Unstructured to Structured: Data Wrangling</vt:lpstr>
      <vt:lpstr>Data Conditioning</vt:lpstr>
      <vt:lpstr>Common Tools for Data Preparation</vt:lpstr>
      <vt:lpstr>Activity #4</vt:lpstr>
      <vt:lpstr>Phase 3: Model Planning</vt:lpstr>
      <vt:lpstr> Phase 3: Model Planning</vt:lpstr>
      <vt:lpstr>Model Planning: Examples</vt:lpstr>
      <vt:lpstr>Common Tools for Data Modeling </vt:lpstr>
      <vt:lpstr>Activity #5: Brainstorming</vt:lpstr>
      <vt:lpstr>Phase 4: Model Building</vt:lpstr>
      <vt:lpstr>Phase 4: Model Building</vt:lpstr>
      <vt:lpstr> Common Tools for Model Building  </vt:lpstr>
      <vt:lpstr>Phase 5: Communicate Results</vt:lpstr>
      <vt:lpstr>Phase 5: Communicate Results</vt:lpstr>
      <vt:lpstr>Phase 6: Operationalize</vt:lpstr>
      <vt:lpstr>Phase 6: Operationalize Key outputs: Deliverables</vt:lpstr>
      <vt:lpstr>Delivering Results</vt:lpstr>
      <vt:lpstr>Activity #6</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Lan Yang</dc:creator>
  <cp:lastModifiedBy>Lan Yang</cp:lastModifiedBy>
  <cp:revision>7</cp:revision>
  <dcterms:created xsi:type="dcterms:W3CDTF">2019-06-18T18:14:32Z</dcterms:created>
  <dcterms:modified xsi:type="dcterms:W3CDTF">2019-09-03T21:34:16Z</dcterms:modified>
</cp:coreProperties>
</file>